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x="18288000" cy="10287000"/>
  <p:notesSz cx="6858000" cy="9144000"/>
  <p:embeddedFontLst>
    <p:embeddedFont>
      <p:font typeface="Anton" charset="1" panose="00000500000000000000"/>
      <p:regular r:id="rId22"/>
    </p:embeddedFont>
    <p:embeddedFont>
      <p:font typeface="Poppins" charset="1" panose="00000500000000000000"/>
      <p:regular r:id="rId23"/>
    </p:embeddedFont>
    <p:embeddedFont>
      <p:font typeface="Poppins Bold" charset="1" panose="00000800000000000000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7.pn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Relationship Id="rId7" Target="../media/image25.png" Type="http://schemas.openxmlformats.org/officeDocument/2006/relationships/image"/><Relationship Id="rId8" Target="../media/image26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7.png" Type="http://schemas.openxmlformats.org/officeDocument/2006/relationships/image"/><Relationship Id="rId7" Target="../media/image27.png" Type="http://schemas.openxmlformats.org/officeDocument/2006/relationships/image"/><Relationship Id="rId8" Target="../media/image28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7.png" Type="http://schemas.openxmlformats.org/officeDocument/2006/relationships/image"/><Relationship Id="rId7" Target="../media/image29.png" Type="http://schemas.openxmlformats.org/officeDocument/2006/relationships/image"/><Relationship Id="rId8" Target="../media/image30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7.png" Type="http://schemas.openxmlformats.org/officeDocument/2006/relationships/image"/><Relationship Id="rId7" Target="../media/image31.png" Type="http://schemas.openxmlformats.org/officeDocument/2006/relationships/image"/><Relationship Id="rId8" Target="../media/image32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4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8.pn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Relationship Id="rId7" Target="../media/image16.png" Type="http://schemas.openxmlformats.org/officeDocument/2006/relationships/image"/><Relationship Id="rId8" Target="../media/image7.png" Type="http://schemas.openxmlformats.org/officeDocument/2006/relationships/image"/><Relationship Id="rId9" Target="../media/image33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7.png" Type="http://schemas.openxmlformats.org/officeDocument/2006/relationships/image"/><Relationship Id="rId7" Target="../media/image35.png" Type="http://schemas.openxmlformats.org/officeDocument/2006/relationships/image"/><Relationship Id="rId8" Target="../media/image36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7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7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8.pn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Relationship Id="rId7" Target="../media/image9.png" Type="http://schemas.openxmlformats.org/officeDocument/2006/relationships/image"/><Relationship Id="rId8" Target="../media/image7.png" Type="http://schemas.openxmlformats.org/officeDocument/2006/relationships/image"/><Relationship Id="rId9" Target="../media/image10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7.pn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Relationship Id="rId7" Target="../media/image12.png" Type="http://schemas.openxmlformats.org/officeDocument/2006/relationships/image"/><Relationship Id="rId8" Target="../media/image13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7.png" Type="http://schemas.openxmlformats.org/officeDocument/2006/relationships/image"/><Relationship Id="rId7" Target="../media/image14.png" Type="http://schemas.openxmlformats.org/officeDocument/2006/relationships/image"/><Relationship Id="rId8" Target="../media/image15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8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8.pn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Relationship Id="rId7" Target="../media/image16.png" Type="http://schemas.openxmlformats.org/officeDocument/2006/relationships/image"/><Relationship Id="rId8" Target="../media/image7.png" Type="http://schemas.openxmlformats.org/officeDocument/2006/relationships/image"/><Relationship Id="rId9" Target="../media/image17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7.png" Type="http://schemas.openxmlformats.org/officeDocument/2006/relationships/image"/><Relationship Id="rId7" Target="../media/image16.png" Type="http://schemas.openxmlformats.org/officeDocument/2006/relationships/image"/><Relationship Id="rId8" Target="../media/image19.png" Type="http://schemas.openxmlformats.org/officeDocument/2006/relationships/image"/><Relationship Id="rId9" Target="../media/image20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7.png" Type="http://schemas.openxmlformats.org/officeDocument/2006/relationships/image"/><Relationship Id="rId7" Target="../media/image21.png" Type="http://schemas.openxmlformats.org/officeDocument/2006/relationships/image"/><Relationship Id="rId8" Target="../media/image22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7.png" Type="http://schemas.openxmlformats.org/officeDocument/2006/relationships/image"/><Relationship Id="rId7" Target="../media/image23.png" Type="http://schemas.openxmlformats.org/officeDocument/2006/relationships/image"/><Relationship Id="rId8" Target="../media/image2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340808">
                <a:alpha val="100000"/>
              </a:srgbClr>
            </a:gs>
            <a:gs pos="100000">
              <a:srgbClr val="100202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893938" y="4002479"/>
            <a:ext cx="11277162" cy="11277162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0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3484429" y="-5696742"/>
            <a:ext cx="13673516" cy="13673516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40808">
                    <a:alpha val="100000"/>
                  </a:srgbClr>
                </a:gs>
                <a:gs pos="100000">
                  <a:srgbClr val="100202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154735" y="941930"/>
            <a:ext cx="581014" cy="697725"/>
          </a:xfrm>
          <a:custGeom>
            <a:avLst/>
            <a:gdLst/>
            <a:ahLst/>
            <a:cxnLst/>
            <a:rect r="r" b="b" t="t" l="l"/>
            <a:pathLst>
              <a:path h="697725" w="581014">
                <a:moveTo>
                  <a:pt x="0" y="0"/>
                </a:moveTo>
                <a:lnTo>
                  <a:pt x="581015" y="0"/>
                </a:lnTo>
                <a:lnTo>
                  <a:pt x="581015" y="697724"/>
                </a:lnTo>
                <a:lnTo>
                  <a:pt x="0" y="6977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-1931365" y="-1995988"/>
            <a:ext cx="3086100" cy="3086100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000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-1749769" y="7408383"/>
            <a:ext cx="2249352" cy="1231009"/>
          </a:xfrm>
          <a:custGeom>
            <a:avLst/>
            <a:gdLst/>
            <a:ahLst/>
            <a:cxnLst/>
            <a:rect r="r" b="b" t="t" l="l"/>
            <a:pathLst>
              <a:path h="1231009" w="2249352">
                <a:moveTo>
                  <a:pt x="0" y="0"/>
                </a:moveTo>
                <a:lnTo>
                  <a:pt x="2249351" y="0"/>
                </a:lnTo>
                <a:lnTo>
                  <a:pt x="2249351" y="1231009"/>
                </a:lnTo>
                <a:lnTo>
                  <a:pt x="0" y="12310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8949738" y="7999921"/>
            <a:ext cx="8309562" cy="1641138"/>
          </a:xfrm>
          <a:custGeom>
            <a:avLst/>
            <a:gdLst/>
            <a:ahLst/>
            <a:cxnLst/>
            <a:rect r="r" b="b" t="t" l="l"/>
            <a:pathLst>
              <a:path h="1641138" w="8309562">
                <a:moveTo>
                  <a:pt x="0" y="0"/>
                </a:moveTo>
                <a:lnTo>
                  <a:pt x="8309562" y="0"/>
                </a:lnTo>
                <a:lnTo>
                  <a:pt x="8309562" y="1641139"/>
                </a:lnTo>
                <a:lnTo>
                  <a:pt x="0" y="164113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-443208">
            <a:off x="8851940" y="2808763"/>
            <a:ext cx="9257949" cy="5878797"/>
          </a:xfrm>
          <a:custGeom>
            <a:avLst/>
            <a:gdLst/>
            <a:ahLst/>
            <a:cxnLst/>
            <a:rect r="r" b="b" t="t" l="l"/>
            <a:pathLst>
              <a:path h="5878797" w="9257949">
                <a:moveTo>
                  <a:pt x="0" y="0"/>
                </a:moveTo>
                <a:lnTo>
                  <a:pt x="9257948" y="0"/>
                </a:lnTo>
                <a:lnTo>
                  <a:pt x="9257948" y="5878797"/>
                </a:lnTo>
                <a:lnTo>
                  <a:pt x="0" y="587879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6532519" y="3386974"/>
            <a:ext cx="2249352" cy="1231009"/>
          </a:xfrm>
          <a:custGeom>
            <a:avLst/>
            <a:gdLst/>
            <a:ahLst/>
            <a:cxnLst/>
            <a:rect r="r" b="b" t="t" l="l"/>
            <a:pathLst>
              <a:path h="1231009" w="2249352">
                <a:moveTo>
                  <a:pt x="0" y="0"/>
                </a:moveTo>
                <a:lnTo>
                  <a:pt x="2249351" y="0"/>
                </a:lnTo>
                <a:lnTo>
                  <a:pt x="2249351" y="1231009"/>
                </a:lnTo>
                <a:lnTo>
                  <a:pt x="0" y="12310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696211" y="2359032"/>
            <a:ext cx="17753170" cy="47584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8400"/>
              </a:lnSpc>
            </a:pPr>
            <a:r>
              <a:rPr lang="en-US" sz="17692">
                <a:solidFill>
                  <a:srgbClr val="FFB000"/>
                </a:solidFill>
                <a:latin typeface="Anton"/>
                <a:ea typeface="Anton"/>
                <a:cs typeface="Anton"/>
                <a:sym typeface="Anton"/>
              </a:rPr>
              <a:t>PIZZA SALES ANALYSIS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-1691087">
            <a:off x="7175853" y="-2153656"/>
            <a:ext cx="4539987" cy="4307313"/>
          </a:xfrm>
          <a:custGeom>
            <a:avLst/>
            <a:gdLst/>
            <a:ahLst/>
            <a:cxnLst/>
            <a:rect r="r" b="b" t="t" l="l"/>
            <a:pathLst>
              <a:path h="4307313" w="4539987">
                <a:moveTo>
                  <a:pt x="0" y="0"/>
                </a:moveTo>
                <a:lnTo>
                  <a:pt x="4539987" y="0"/>
                </a:lnTo>
                <a:lnTo>
                  <a:pt x="4539987" y="4307312"/>
                </a:lnTo>
                <a:lnTo>
                  <a:pt x="0" y="430731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445243" y="6945997"/>
            <a:ext cx="4275772" cy="1077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14"/>
              </a:lnSpc>
              <a:spcBef>
                <a:spcPct val="0"/>
              </a:spcBef>
            </a:pPr>
            <a:r>
              <a:rPr lang="en-US" sz="601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SQL project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4629170" y="8534617"/>
            <a:ext cx="4514830" cy="668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30"/>
              </a:lnSpc>
              <a:spcBef>
                <a:spcPct val="0"/>
              </a:spcBef>
            </a:pPr>
            <a:r>
              <a:rPr lang="en-US" sz="373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by Himanshu Bhatt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340808">
                <a:alpha val="100000"/>
              </a:srgbClr>
            </a:gs>
            <a:gs pos="100000">
              <a:srgbClr val="100202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812729" y="-4415216"/>
            <a:ext cx="13673516" cy="13673516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40808">
                    <a:alpha val="100000"/>
                  </a:srgbClr>
                </a:gs>
                <a:gs pos="100000">
                  <a:srgbClr val="100202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-47625"/>
              <a:ext cx="660400" cy="784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 marL="0" indent="0" lvl="0">
                <a:lnSpc>
                  <a:spcPts val="391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154735" y="941930"/>
            <a:ext cx="449401" cy="539674"/>
          </a:xfrm>
          <a:custGeom>
            <a:avLst/>
            <a:gdLst/>
            <a:ahLst/>
            <a:cxnLst/>
            <a:rect r="r" b="b" t="t" l="l"/>
            <a:pathLst>
              <a:path h="539674" w="449401">
                <a:moveTo>
                  <a:pt x="0" y="0"/>
                </a:moveTo>
                <a:lnTo>
                  <a:pt x="449401" y="0"/>
                </a:lnTo>
                <a:lnTo>
                  <a:pt x="449401" y="539673"/>
                </a:lnTo>
                <a:lnTo>
                  <a:pt x="0" y="5396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5302405">
            <a:off x="-1609206" y="7706530"/>
            <a:ext cx="4539987" cy="4307313"/>
          </a:xfrm>
          <a:custGeom>
            <a:avLst/>
            <a:gdLst/>
            <a:ahLst/>
            <a:cxnLst/>
            <a:rect r="r" b="b" t="t" l="l"/>
            <a:pathLst>
              <a:path h="4307313" w="4539987">
                <a:moveTo>
                  <a:pt x="0" y="0"/>
                </a:moveTo>
                <a:lnTo>
                  <a:pt x="4539987" y="0"/>
                </a:lnTo>
                <a:lnTo>
                  <a:pt x="4539987" y="4307313"/>
                </a:lnTo>
                <a:lnTo>
                  <a:pt x="0" y="430731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400110" y="-615504"/>
            <a:ext cx="2249352" cy="1231009"/>
          </a:xfrm>
          <a:custGeom>
            <a:avLst/>
            <a:gdLst/>
            <a:ahLst/>
            <a:cxnLst/>
            <a:rect r="r" b="b" t="t" l="l"/>
            <a:pathLst>
              <a:path h="1231009" w="2249352">
                <a:moveTo>
                  <a:pt x="0" y="0"/>
                </a:moveTo>
                <a:lnTo>
                  <a:pt x="2249351" y="0"/>
                </a:lnTo>
                <a:lnTo>
                  <a:pt x="2249351" y="1231008"/>
                </a:lnTo>
                <a:lnTo>
                  <a:pt x="0" y="123100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6379369" y="8743950"/>
            <a:ext cx="3086100" cy="3086100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000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445243" y="3552265"/>
            <a:ext cx="7208763" cy="2534493"/>
          </a:xfrm>
          <a:custGeom>
            <a:avLst/>
            <a:gdLst/>
            <a:ahLst/>
            <a:cxnLst/>
            <a:rect r="r" b="b" t="t" l="l"/>
            <a:pathLst>
              <a:path h="2534493" w="7208763">
                <a:moveTo>
                  <a:pt x="0" y="0"/>
                </a:moveTo>
                <a:lnTo>
                  <a:pt x="7208763" y="0"/>
                </a:lnTo>
                <a:lnTo>
                  <a:pt x="7208763" y="2534493"/>
                </a:lnTo>
                <a:lnTo>
                  <a:pt x="0" y="253449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9972242" y="5353706"/>
            <a:ext cx="6407126" cy="3636477"/>
          </a:xfrm>
          <a:custGeom>
            <a:avLst/>
            <a:gdLst/>
            <a:ahLst/>
            <a:cxnLst/>
            <a:rect r="r" b="b" t="t" l="l"/>
            <a:pathLst>
              <a:path h="3636477" w="6407126">
                <a:moveTo>
                  <a:pt x="0" y="0"/>
                </a:moveTo>
                <a:lnTo>
                  <a:pt x="6407127" y="0"/>
                </a:lnTo>
                <a:lnTo>
                  <a:pt x="6407127" y="3636478"/>
                </a:lnTo>
                <a:lnTo>
                  <a:pt x="0" y="363647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2135723" y="2482857"/>
            <a:ext cx="13015370" cy="5078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8"/>
              </a:lnSpc>
              <a:spcBef>
                <a:spcPct val="0"/>
              </a:spcBef>
            </a:pPr>
            <a:r>
              <a:rPr lang="en-US" b="true" sz="2799">
                <a:solidFill>
                  <a:srgbClr val="FFB000"/>
                </a:solidFill>
                <a:latin typeface="Poppins Bold"/>
                <a:ea typeface="Poppins Bold"/>
                <a:cs typeface="Poppins Bold"/>
                <a:sym typeface="Poppins Bold"/>
              </a:rPr>
              <a:t>Q3.  J</a:t>
            </a:r>
            <a:r>
              <a:rPr lang="en-US" b="true" sz="2799">
                <a:solidFill>
                  <a:srgbClr val="FFB000"/>
                </a:solidFill>
                <a:latin typeface="Poppins Bold"/>
                <a:ea typeface="Poppins Bold"/>
                <a:cs typeface="Poppins Bold"/>
                <a:sym typeface="Poppins Bold"/>
              </a:rPr>
              <a:t>oin relevant tables to find the category-wise distribution of pizzas.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693513" y="1018130"/>
            <a:ext cx="3356111" cy="772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89"/>
              </a:lnSpc>
            </a:pPr>
            <a:r>
              <a:rPr lang="en-US" sz="3113">
                <a:solidFill>
                  <a:srgbClr val="FFB000"/>
                </a:solidFill>
                <a:latin typeface="Anton"/>
                <a:ea typeface="Anton"/>
                <a:cs typeface="Anton"/>
                <a:sym typeface="Anton"/>
              </a:rPr>
              <a:t>PIZZA SALES ANALYSIS </a:t>
            </a:r>
          </a:p>
          <a:p>
            <a:pPr algn="l">
              <a:lnSpc>
                <a:spcPts val="2989"/>
              </a:lnSpc>
            </a:pPr>
          </a:p>
        </p:txBody>
      </p:sp>
      <p:grpSp>
        <p:nvGrpSpPr>
          <p:cNvPr name="Group 15" id="15"/>
          <p:cNvGrpSpPr/>
          <p:nvPr/>
        </p:nvGrpSpPr>
        <p:grpSpPr>
          <a:xfrm rot="0">
            <a:off x="14351093" y="442033"/>
            <a:ext cx="3571325" cy="892757"/>
            <a:chOff x="0" y="0"/>
            <a:chExt cx="940596" cy="235129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940596" cy="235129"/>
            </a:xfrm>
            <a:custGeom>
              <a:avLst/>
              <a:gdLst/>
              <a:ahLst/>
              <a:cxnLst/>
              <a:rect r="r" b="b" t="t" l="l"/>
              <a:pathLst>
                <a:path h="235129" w="940596">
                  <a:moveTo>
                    <a:pt x="117565" y="0"/>
                  </a:moveTo>
                  <a:lnTo>
                    <a:pt x="823031" y="0"/>
                  </a:lnTo>
                  <a:cubicBezTo>
                    <a:pt x="854211" y="0"/>
                    <a:pt x="884114" y="12386"/>
                    <a:pt x="906162" y="34434"/>
                  </a:cubicBezTo>
                  <a:cubicBezTo>
                    <a:pt x="928210" y="56482"/>
                    <a:pt x="940596" y="86385"/>
                    <a:pt x="940596" y="117565"/>
                  </a:cubicBezTo>
                  <a:lnTo>
                    <a:pt x="940596" y="117565"/>
                  </a:lnTo>
                  <a:cubicBezTo>
                    <a:pt x="940596" y="182494"/>
                    <a:pt x="887961" y="235129"/>
                    <a:pt x="823031" y="235129"/>
                  </a:cubicBezTo>
                  <a:lnTo>
                    <a:pt x="117565" y="235129"/>
                  </a:lnTo>
                  <a:cubicBezTo>
                    <a:pt x="52635" y="235129"/>
                    <a:pt x="0" y="182494"/>
                    <a:pt x="0" y="117565"/>
                  </a:cubicBezTo>
                  <a:lnTo>
                    <a:pt x="0" y="117565"/>
                  </a:lnTo>
                  <a:cubicBezTo>
                    <a:pt x="0" y="52635"/>
                    <a:pt x="52635" y="0"/>
                    <a:pt x="117565" y="0"/>
                  </a:cubicBezTo>
                  <a:close/>
                </a:path>
              </a:pathLst>
            </a:custGeom>
            <a:solidFill>
              <a:srgbClr val="FFB000"/>
            </a:solidFill>
            <a:ln cap="rnd">
              <a:noFill/>
              <a:prstDash val="solid"/>
              <a:round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95250"/>
              <a:ext cx="940596" cy="3303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619"/>
                </a:lnSpc>
              </a:pPr>
              <a:r>
                <a:rPr lang="en-US" b="true" sz="3299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INTERMEDIATE</a:t>
              </a:r>
            </a:p>
          </p:txBody>
        </p: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340808">
                <a:alpha val="100000"/>
              </a:srgbClr>
            </a:gs>
            <a:gs pos="100000">
              <a:srgbClr val="100202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812729" y="-4415216"/>
            <a:ext cx="13673516" cy="13673516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40808">
                    <a:alpha val="100000"/>
                  </a:srgbClr>
                </a:gs>
                <a:gs pos="100000">
                  <a:srgbClr val="100202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154735" y="679838"/>
            <a:ext cx="581014" cy="697725"/>
          </a:xfrm>
          <a:custGeom>
            <a:avLst/>
            <a:gdLst/>
            <a:ahLst/>
            <a:cxnLst/>
            <a:rect r="r" b="b" t="t" l="l"/>
            <a:pathLst>
              <a:path h="697725" w="581014">
                <a:moveTo>
                  <a:pt x="0" y="0"/>
                </a:moveTo>
                <a:lnTo>
                  <a:pt x="581015" y="0"/>
                </a:lnTo>
                <a:lnTo>
                  <a:pt x="581015" y="697724"/>
                </a:lnTo>
                <a:lnTo>
                  <a:pt x="0" y="6977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6379369" y="9515692"/>
            <a:ext cx="3086100" cy="3086100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00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6688054" y="9515692"/>
            <a:ext cx="2249352" cy="1231009"/>
          </a:xfrm>
          <a:custGeom>
            <a:avLst/>
            <a:gdLst/>
            <a:ahLst/>
            <a:cxnLst/>
            <a:rect r="r" b="b" t="t" l="l"/>
            <a:pathLst>
              <a:path h="1231009" w="2249352">
                <a:moveTo>
                  <a:pt x="0" y="0"/>
                </a:moveTo>
                <a:lnTo>
                  <a:pt x="2249351" y="0"/>
                </a:lnTo>
                <a:lnTo>
                  <a:pt x="2249351" y="1231008"/>
                </a:lnTo>
                <a:lnTo>
                  <a:pt x="0" y="12310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5302405">
            <a:off x="-1609206" y="7706530"/>
            <a:ext cx="4539987" cy="4307313"/>
          </a:xfrm>
          <a:custGeom>
            <a:avLst/>
            <a:gdLst/>
            <a:ahLst/>
            <a:cxnLst/>
            <a:rect r="r" b="b" t="t" l="l"/>
            <a:pathLst>
              <a:path h="4307313" w="4539987">
                <a:moveTo>
                  <a:pt x="0" y="0"/>
                </a:moveTo>
                <a:lnTo>
                  <a:pt x="4539987" y="0"/>
                </a:lnTo>
                <a:lnTo>
                  <a:pt x="4539987" y="4307313"/>
                </a:lnTo>
                <a:lnTo>
                  <a:pt x="0" y="430731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6400110" y="-615504"/>
            <a:ext cx="2249352" cy="1231009"/>
          </a:xfrm>
          <a:custGeom>
            <a:avLst/>
            <a:gdLst/>
            <a:ahLst/>
            <a:cxnLst/>
            <a:rect r="r" b="b" t="t" l="l"/>
            <a:pathLst>
              <a:path h="1231009" w="2249352">
                <a:moveTo>
                  <a:pt x="0" y="0"/>
                </a:moveTo>
                <a:lnTo>
                  <a:pt x="2249351" y="0"/>
                </a:lnTo>
                <a:lnTo>
                  <a:pt x="2249351" y="1231008"/>
                </a:lnTo>
                <a:lnTo>
                  <a:pt x="0" y="12310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154735" y="4255610"/>
            <a:ext cx="10843866" cy="2486075"/>
          </a:xfrm>
          <a:custGeom>
            <a:avLst/>
            <a:gdLst/>
            <a:ahLst/>
            <a:cxnLst/>
            <a:rect r="r" b="b" t="t" l="l"/>
            <a:pathLst>
              <a:path h="2486075" w="10843866">
                <a:moveTo>
                  <a:pt x="0" y="0"/>
                </a:moveTo>
                <a:lnTo>
                  <a:pt x="10843866" y="0"/>
                </a:lnTo>
                <a:lnTo>
                  <a:pt x="10843866" y="2486075"/>
                </a:lnTo>
                <a:lnTo>
                  <a:pt x="0" y="248607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3750086" y="3501170"/>
            <a:ext cx="3074429" cy="5547340"/>
          </a:xfrm>
          <a:custGeom>
            <a:avLst/>
            <a:gdLst/>
            <a:ahLst/>
            <a:cxnLst/>
            <a:rect r="r" b="b" t="t" l="l"/>
            <a:pathLst>
              <a:path h="5547340" w="3074429">
                <a:moveTo>
                  <a:pt x="0" y="0"/>
                </a:moveTo>
                <a:lnTo>
                  <a:pt x="3074429" y="0"/>
                </a:lnTo>
                <a:lnTo>
                  <a:pt x="3074429" y="5547340"/>
                </a:lnTo>
                <a:lnTo>
                  <a:pt x="0" y="554734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509355" y="2254257"/>
            <a:ext cx="12083068" cy="8023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49"/>
              </a:lnSpc>
              <a:spcBef>
                <a:spcPct val="0"/>
              </a:spcBef>
            </a:pPr>
            <a:r>
              <a:rPr lang="en-US" b="true" sz="2249">
                <a:solidFill>
                  <a:srgbClr val="FFB000"/>
                </a:solidFill>
                <a:latin typeface="Poppins Bold"/>
                <a:ea typeface="Poppins Bold"/>
                <a:cs typeface="Poppins Bold"/>
                <a:sym typeface="Poppins Bold"/>
              </a:rPr>
              <a:t>Q10.  Gr</a:t>
            </a:r>
            <a:r>
              <a:rPr lang="en-US" b="true" sz="2249">
                <a:solidFill>
                  <a:srgbClr val="FFB000"/>
                </a:solidFill>
                <a:latin typeface="Poppins Bold"/>
                <a:ea typeface="Poppins Bold"/>
                <a:cs typeface="Poppins Bold"/>
                <a:sym typeface="Poppins Bold"/>
              </a:rPr>
              <a:t>oup the orders by date and calculate the average number of pizzas ordered</a:t>
            </a:r>
          </a:p>
          <a:p>
            <a:pPr algn="ctr">
              <a:lnSpc>
                <a:spcPts val="3149"/>
              </a:lnSpc>
              <a:spcBef>
                <a:spcPct val="0"/>
              </a:spcBef>
            </a:pPr>
            <a:r>
              <a:rPr lang="en-US" b="true" sz="2249">
                <a:solidFill>
                  <a:srgbClr val="FFB000"/>
                </a:solidFill>
                <a:latin typeface="Poppins Bold"/>
                <a:ea typeface="Poppins Bold"/>
                <a:cs typeface="Poppins Bold"/>
                <a:sym typeface="Poppins Bold"/>
              </a:rPr>
              <a:t> per day.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938360" y="928189"/>
            <a:ext cx="3356111" cy="772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89"/>
              </a:lnSpc>
            </a:pPr>
            <a:r>
              <a:rPr lang="en-US" sz="3113">
                <a:solidFill>
                  <a:srgbClr val="FFB000"/>
                </a:solidFill>
                <a:latin typeface="Anton"/>
                <a:ea typeface="Anton"/>
                <a:cs typeface="Anton"/>
                <a:sym typeface="Anton"/>
              </a:rPr>
              <a:t>PIZZA SALES ANALYSIS </a:t>
            </a:r>
          </a:p>
          <a:p>
            <a:pPr algn="l">
              <a:lnSpc>
                <a:spcPts val="2989"/>
              </a:lnSpc>
            </a:pPr>
          </a:p>
        </p:txBody>
      </p:sp>
      <p:grpSp>
        <p:nvGrpSpPr>
          <p:cNvPr name="Group 16" id="16"/>
          <p:cNvGrpSpPr/>
          <p:nvPr/>
        </p:nvGrpSpPr>
        <p:grpSpPr>
          <a:xfrm rot="0">
            <a:off x="14351093" y="442033"/>
            <a:ext cx="3571325" cy="892757"/>
            <a:chOff x="0" y="0"/>
            <a:chExt cx="940596" cy="235129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940596" cy="235129"/>
            </a:xfrm>
            <a:custGeom>
              <a:avLst/>
              <a:gdLst/>
              <a:ahLst/>
              <a:cxnLst/>
              <a:rect r="r" b="b" t="t" l="l"/>
              <a:pathLst>
                <a:path h="235129" w="940596">
                  <a:moveTo>
                    <a:pt x="117565" y="0"/>
                  </a:moveTo>
                  <a:lnTo>
                    <a:pt x="823031" y="0"/>
                  </a:lnTo>
                  <a:cubicBezTo>
                    <a:pt x="854211" y="0"/>
                    <a:pt x="884114" y="12386"/>
                    <a:pt x="906162" y="34434"/>
                  </a:cubicBezTo>
                  <a:cubicBezTo>
                    <a:pt x="928210" y="56482"/>
                    <a:pt x="940596" y="86385"/>
                    <a:pt x="940596" y="117565"/>
                  </a:cubicBezTo>
                  <a:lnTo>
                    <a:pt x="940596" y="117565"/>
                  </a:lnTo>
                  <a:cubicBezTo>
                    <a:pt x="940596" y="182494"/>
                    <a:pt x="887961" y="235129"/>
                    <a:pt x="823031" y="235129"/>
                  </a:cubicBezTo>
                  <a:lnTo>
                    <a:pt x="117565" y="235129"/>
                  </a:lnTo>
                  <a:cubicBezTo>
                    <a:pt x="52635" y="235129"/>
                    <a:pt x="0" y="182494"/>
                    <a:pt x="0" y="117565"/>
                  </a:cubicBezTo>
                  <a:lnTo>
                    <a:pt x="0" y="117565"/>
                  </a:lnTo>
                  <a:cubicBezTo>
                    <a:pt x="0" y="52635"/>
                    <a:pt x="52635" y="0"/>
                    <a:pt x="117565" y="0"/>
                  </a:cubicBezTo>
                  <a:close/>
                </a:path>
              </a:pathLst>
            </a:custGeom>
            <a:solidFill>
              <a:srgbClr val="FFB000"/>
            </a:solidFill>
            <a:ln cap="rnd">
              <a:noFill/>
              <a:prstDash val="solid"/>
              <a:round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-95250"/>
              <a:ext cx="940596" cy="3303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619"/>
                </a:lnSpc>
              </a:pPr>
              <a:r>
                <a:rPr lang="en-US" b="true" sz="3299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INTERMEDIATE</a:t>
              </a:r>
            </a:p>
          </p:txBody>
        </p:sp>
      </p:grp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340808">
                <a:alpha val="100000"/>
              </a:srgbClr>
            </a:gs>
            <a:gs pos="100000">
              <a:srgbClr val="100202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812729" y="-4415216"/>
            <a:ext cx="13673516" cy="13673516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40808">
                    <a:alpha val="100000"/>
                  </a:srgbClr>
                </a:gs>
                <a:gs pos="100000">
                  <a:srgbClr val="100202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-47625"/>
              <a:ext cx="660400" cy="784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 marL="0" indent="0" lvl="0">
                <a:lnSpc>
                  <a:spcPts val="391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154735" y="941930"/>
            <a:ext cx="421937" cy="506693"/>
          </a:xfrm>
          <a:custGeom>
            <a:avLst/>
            <a:gdLst/>
            <a:ahLst/>
            <a:cxnLst/>
            <a:rect r="r" b="b" t="t" l="l"/>
            <a:pathLst>
              <a:path h="506693" w="421937">
                <a:moveTo>
                  <a:pt x="0" y="0"/>
                </a:moveTo>
                <a:lnTo>
                  <a:pt x="421938" y="0"/>
                </a:lnTo>
                <a:lnTo>
                  <a:pt x="421938" y="506693"/>
                </a:lnTo>
                <a:lnTo>
                  <a:pt x="0" y="50669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6379369" y="8743950"/>
            <a:ext cx="3086100" cy="3086100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00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6400110" y="-615504"/>
            <a:ext cx="2249352" cy="1231009"/>
          </a:xfrm>
          <a:custGeom>
            <a:avLst/>
            <a:gdLst/>
            <a:ahLst/>
            <a:cxnLst/>
            <a:rect r="r" b="b" t="t" l="l"/>
            <a:pathLst>
              <a:path h="1231009" w="2249352">
                <a:moveTo>
                  <a:pt x="0" y="0"/>
                </a:moveTo>
                <a:lnTo>
                  <a:pt x="2249351" y="0"/>
                </a:lnTo>
                <a:lnTo>
                  <a:pt x="2249351" y="1231008"/>
                </a:lnTo>
                <a:lnTo>
                  <a:pt x="0" y="12310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5302405">
            <a:off x="-1609206" y="7393171"/>
            <a:ext cx="4539987" cy="4307313"/>
          </a:xfrm>
          <a:custGeom>
            <a:avLst/>
            <a:gdLst/>
            <a:ahLst/>
            <a:cxnLst/>
            <a:rect r="r" b="b" t="t" l="l"/>
            <a:pathLst>
              <a:path h="4307313" w="4539987">
                <a:moveTo>
                  <a:pt x="0" y="0"/>
                </a:moveTo>
                <a:lnTo>
                  <a:pt x="4539987" y="0"/>
                </a:lnTo>
                <a:lnTo>
                  <a:pt x="4539987" y="4307313"/>
                </a:lnTo>
                <a:lnTo>
                  <a:pt x="0" y="430731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2149023">
            <a:off x="16018006" y="1863049"/>
            <a:ext cx="4539987" cy="4307313"/>
          </a:xfrm>
          <a:custGeom>
            <a:avLst/>
            <a:gdLst/>
            <a:ahLst/>
            <a:cxnLst/>
            <a:rect r="r" b="b" t="t" l="l"/>
            <a:pathLst>
              <a:path h="4307313" w="4539987">
                <a:moveTo>
                  <a:pt x="0" y="0"/>
                </a:moveTo>
                <a:lnTo>
                  <a:pt x="4539988" y="0"/>
                </a:lnTo>
                <a:lnTo>
                  <a:pt x="4539988" y="4307313"/>
                </a:lnTo>
                <a:lnTo>
                  <a:pt x="0" y="430731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0570983" y="9671496"/>
            <a:ext cx="2249352" cy="1231009"/>
          </a:xfrm>
          <a:custGeom>
            <a:avLst/>
            <a:gdLst/>
            <a:ahLst/>
            <a:cxnLst/>
            <a:rect r="r" b="b" t="t" l="l"/>
            <a:pathLst>
              <a:path h="1231009" w="2249352">
                <a:moveTo>
                  <a:pt x="0" y="0"/>
                </a:moveTo>
                <a:lnTo>
                  <a:pt x="2249351" y="0"/>
                </a:lnTo>
                <a:lnTo>
                  <a:pt x="2249351" y="1231008"/>
                </a:lnTo>
                <a:lnTo>
                  <a:pt x="0" y="12310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709166" y="3259007"/>
            <a:ext cx="10986492" cy="3027528"/>
          </a:xfrm>
          <a:custGeom>
            <a:avLst/>
            <a:gdLst/>
            <a:ahLst/>
            <a:cxnLst/>
            <a:rect r="r" b="b" t="t" l="l"/>
            <a:pathLst>
              <a:path h="3027528" w="10986492">
                <a:moveTo>
                  <a:pt x="0" y="0"/>
                </a:moveTo>
                <a:lnTo>
                  <a:pt x="10986492" y="0"/>
                </a:lnTo>
                <a:lnTo>
                  <a:pt x="10986492" y="3027528"/>
                </a:lnTo>
                <a:lnTo>
                  <a:pt x="0" y="302752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9510772" y="6610385"/>
            <a:ext cx="7413242" cy="2545099"/>
          </a:xfrm>
          <a:custGeom>
            <a:avLst/>
            <a:gdLst/>
            <a:ahLst/>
            <a:cxnLst/>
            <a:rect r="r" b="b" t="t" l="l"/>
            <a:pathLst>
              <a:path h="2545099" w="7413242">
                <a:moveTo>
                  <a:pt x="0" y="0"/>
                </a:moveTo>
                <a:lnTo>
                  <a:pt x="7413242" y="0"/>
                </a:lnTo>
                <a:lnTo>
                  <a:pt x="7413242" y="2545099"/>
                </a:lnTo>
                <a:lnTo>
                  <a:pt x="0" y="254509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2359270" y="2239970"/>
            <a:ext cx="12580382" cy="5183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80"/>
              </a:lnSpc>
              <a:spcBef>
                <a:spcPct val="0"/>
              </a:spcBef>
            </a:pPr>
            <a:r>
              <a:rPr lang="en-US" b="true" sz="2842">
                <a:solidFill>
                  <a:srgbClr val="FFB000"/>
                </a:solidFill>
                <a:latin typeface="Poppins Bold"/>
                <a:ea typeface="Poppins Bold"/>
                <a:cs typeface="Poppins Bold"/>
                <a:sym typeface="Poppins Bold"/>
              </a:rPr>
              <a:t>Q5. </a:t>
            </a:r>
            <a:r>
              <a:rPr lang="en-US" b="true" sz="2842">
                <a:solidFill>
                  <a:srgbClr val="FFB000"/>
                </a:solidFill>
                <a:latin typeface="Poppins Bold"/>
                <a:ea typeface="Poppins Bold"/>
                <a:cs typeface="Poppins Bold"/>
                <a:sym typeface="Poppins Bold"/>
              </a:rPr>
              <a:t>Determine the top 3 most ordered pizza types based on revenue.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793471" y="1100655"/>
            <a:ext cx="3356111" cy="772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89"/>
              </a:lnSpc>
            </a:pPr>
            <a:r>
              <a:rPr lang="en-US" sz="3113">
                <a:solidFill>
                  <a:srgbClr val="FFB000"/>
                </a:solidFill>
                <a:latin typeface="Anton"/>
                <a:ea typeface="Anton"/>
                <a:cs typeface="Anton"/>
                <a:sym typeface="Anton"/>
              </a:rPr>
              <a:t>PIZZA SALES ANALYSIS </a:t>
            </a:r>
          </a:p>
          <a:p>
            <a:pPr algn="l">
              <a:lnSpc>
                <a:spcPts val="2989"/>
              </a:lnSpc>
            </a:pPr>
          </a:p>
        </p:txBody>
      </p:sp>
      <p:grpSp>
        <p:nvGrpSpPr>
          <p:cNvPr name="Group 17" id="17"/>
          <p:cNvGrpSpPr/>
          <p:nvPr/>
        </p:nvGrpSpPr>
        <p:grpSpPr>
          <a:xfrm rot="0">
            <a:off x="14351093" y="442033"/>
            <a:ext cx="3571325" cy="892757"/>
            <a:chOff x="0" y="0"/>
            <a:chExt cx="940596" cy="235129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940596" cy="235129"/>
            </a:xfrm>
            <a:custGeom>
              <a:avLst/>
              <a:gdLst/>
              <a:ahLst/>
              <a:cxnLst/>
              <a:rect r="r" b="b" t="t" l="l"/>
              <a:pathLst>
                <a:path h="235129" w="940596">
                  <a:moveTo>
                    <a:pt x="117565" y="0"/>
                  </a:moveTo>
                  <a:lnTo>
                    <a:pt x="823031" y="0"/>
                  </a:lnTo>
                  <a:cubicBezTo>
                    <a:pt x="854211" y="0"/>
                    <a:pt x="884114" y="12386"/>
                    <a:pt x="906162" y="34434"/>
                  </a:cubicBezTo>
                  <a:cubicBezTo>
                    <a:pt x="928210" y="56482"/>
                    <a:pt x="940596" y="86385"/>
                    <a:pt x="940596" y="117565"/>
                  </a:cubicBezTo>
                  <a:lnTo>
                    <a:pt x="940596" y="117565"/>
                  </a:lnTo>
                  <a:cubicBezTo>
                    <a:pt x="940596" y="182494"/>
                    <a:pt x="887961" y="235129"/>
                    <a:pt x="823031" y="235129"/>
                  </a:cubicBezTo>
                  <a:lnTo>
                    <a:pt x="117565" y="235129"/>
                  </a:lnTo>
                  <a:cubicBezTo>
                    <a:pt x="52635" y="235129"/>
                    <a:pt x="0" y="182494"/>
                    <a:pt x="0" y="117565"/>
                  </a:cubicBezTo>
                  <a:lnTo>
                    <a:pt x="0" y="117565"/>
                  </a:lnTo>
                  <a:cubicBezTo>
                    <a:pt x="0" y="52635"/>
                    <a:pt x="52635" y="0"/>
                    <a:pt x="117565" y="0"/>
                  </a:cubicBezTo>
                  <a:close/>
                </a:path>
              </a:pathLst>
            </a:custGeom>
            <a:solidFill>
              <a:srgbClr val="FFB000"/>
            </a:solidFill>
            <a:ln cap="rnd">
              <a:noFill/>
              <a:prstDash val="solid"/>
              <a:round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95250"/>
              <a:ext cx="940596" cy="3303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619"/>
                </a:lnSpc>
              </a:pPr>
              <a:r>
                <a:rPr lang="en-US" b="true" sz="3299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INTERMEDIATE</a:t>
              </a:r>
            </a:p>
          </p:txBody>
        </p:sp>
      </p:grp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340808">
                <a:alpha val="100000"/>
              </a:srgbClr>
            </a:gs>
            <a:gs pos="100000">
              <a:srgbClr val="100202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812729" y="-4415216"/>
            <a:ext cx="13673516" cy="13673516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40808">
                    <a:alpha val="100000"/>
                  </a:srgbClr>
                </a:gs>
                <a:gs pos="100000">
                  <a:srgbClr val="100202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154735" y="941930"/>
            <a:ext cx="431420" cy="518080"/>
          </a:xfrm>
          <a:custGeom>
            <a:avLst/>
            <a:gdLst/>
            <a:ahLst/>
            <a:cxnLst/>
            <a:rect r="r" b="b" t="t" l="l"/>
            <a:pathLst>
              <a:path h="518080" w="431420">
                <a:moveTo>
                  <a:pt x="0" y="0"/>
                </a:moveTo>
                <a:lnTo>
                  <a:pt x="431420" y="0"/>
                </a:lnTo>
                <a:lnTo>
                  <a:pt x="431420" y="518080"/>
                </a:lnTo>
                <a:lnTo>
                  <a:pt x="0" y="5180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2879640" y="6495322"/>
            <a:ext cx="9558443" cy="9558443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00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6688054" y="9515692"/>
            <a:ext cx="2249352" cy="1231009"/>
          </a:xfrm>
          <a:custGeom>
            <a:avLst/>
            <a:gdLst/>
            <a:ahLst/>
            <a:cxnLst/>
            <a:rect r="r" b="b" t="t" l="l"/>
            <a:pathLst>
              <a:path h="1231009" w="2249352">
                <a:moveTo>
                  <a:pt x="0" y="0"/>
                </a:moveTo>
                <a:lnTo>
                  <a:pt x="2249351" y="0"/>
                </a:lnTo>
                <a:lnTo>
                  <a:pt x="2249351" y="1231008"/>
                </a:lnTo>
                <a:lnTo>
                  <a:pt x="0" y="12310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5302405">
            <a:off x="-1609206" y="8163730"/>
            <a:ext cx="4539987" cy="4307313"/>
          </a:xfrm>
          <a:custGeom>
            <a:avLst/>
            <a:gdLst/>
            <a:ahLst/>
            <a:cxnLst/>
            <a:rect r="r" b="b" t="t" l="l"/>
            <a:pathLst>
              <a:path h="4307313" w="4539987">
                <a:moveTo>
                  <a:pt x="0" y="0"/>
                </a:moveTo>
                <a:lnTo>
                  <a:pt x="4539987" y="0"/>
                </a:lnTo>
                <a:lnTo>
                  <a:pt x="4539987" y="4307313"/>
                </a:lnTo>
                <a:lnTo>
                  <a:pt x="0" y="430731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6400110" y="-615504"/>
            <a:ext cx="2249352" cy="1231009"/>
          </a:xfrm>
          <a:custGeom>
            <a:avLst/>
            <a:gdLst/>
            <a:ahLst/>
            <a:cxnLst/>
            <a:rect r="r" b="b" t="t" l="l"/>
            <a:pathLst>
              <a:path h="1231009" w="2249352">
                <a:moveTo>
                  <a:pt x="0" y="0"/>
                </a:moveTo>
                <a:lnTo>
                  <a:pt x="2249351" y="0"/>
                </a:lnTo>
                <a:lnTo>
                  <a:pt x="2249351" y="1231008"/>
                </a:lnTo>
                <a:lnTo>
                  <a:pt x="0" y="12310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836705" y="3134961"/>
            <a:ext cx="10255165" cy="4673814"/>
          </a:xfrm>
          <a:custGeom>
            <a:avLst/>
            <a:gdLst/>
            <a:ahLst/>
            <a:cxnLst/>
            <a:rect r="r" b="b" t="t" l="l"/>
            <a:pathLst>
              <a:path h="4673814" w="10255165">
                <a:moveTo>
                  <a:pt x="0" y="0"/>
                </a:moveTo>
                <a:lnTo>
                  <a:pt x="10255165" y="0"/>
                </a:lnTo>
                <a:lnTo>
                  <a:pt x="10255165" y="4673814"/>
                </a:lnTo>
                <a:lnTo>
                  <a:pt x="0" y="467381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2787608" y="3915123"/>
            <a:ext cx="3723759" cy="2456754"/>
          </a:xfrm>
          <a:custGeom>
            <a:avLst/>
            <a:gdLst/>
            <a:ahLst/>
            <a:cxnLst/>
            <a:rect r="r" b="b" t="t" l="l"/>
            <a:pathLst>
              <a:path h="2456754" w="3723759">
                <a:moveTo>
                  <a:pt x="0" y="0"/>
                </a:moveTo>
                <a:lnTo>
                  <a:pt x="3723759" y="0"/>
                </a:lnTo>
                <a:lnTo>
                  <a:pt x="3723759" y="2456754"/>
                </a:lnTo>
                <a:lnTo>
                  <a:pt x="0" y="245675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3037052" y="1963706"/>
            <a:ext cx="13092112" cy="4578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b="true" sz="2599">
                <a:solidFill>
                  <a:srgbClr val="FFB000"/>
                </a:solidFill>
                <a:latin typeface="Poppins Bold"/>
                <a:ea typeface="Poppins Bold"/>
                <a:cs typeface="Poppins Bold"/>
                <a:sym typeface="Poppins Bold"/>
              </a:rPr>
              <a:t>Q1.  Calculate the percentage contribution of each pizza type to total revenue.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822449" y="1104900"/>
            <a:ext cx="3356111" cy="772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89"/>
              </a:lnSpc>
            </a:pPr>
            <a:r>
              <a:rPr lang="en-US" sz="3113">
                <a:solidFill>
                  <a:srgbClr val="FFB000"/>
                </a:solidFill>
                <a:latin typeface="Anton"/>
                <a:ea typeface="Anton"/>
                <a:cs typeface="Anton"/>
                <a:sym typeface="Anton"/>
              </a:rPr>
              <a:t>PIZZA SALES ANALYSIS </a:t>
            </a:r>
          </a:p>
          <a:p>
            <a:pPr algn="l">
              <a:lnSpc>
                <a:spcPts val="2989"/>
              </a:lnSpc>
            </a:pPr>
          </a:p>
        </p:txBody>
      </p:sp>
      <p:grpSp>
        <p:nvGrpSpPr>
          <p:cNvPr name="Group 16" id="16"/>
          <p:cNvGrpSpPr/>
          <p:nvPr/>
        </p:nvGrpSpPr>
        <p:grpSpPr>
          <a:xfrm rot="0">
            <a:off x="14351093" y="442033"/>
            <a:ext cx="3571325" cy="892757"/>
            <a:chOff x="0" y="0"/>
            <a:chExt cx="940596" cy="235129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940596" cy="235129"/>
            </a:xfrm>
            <a:custGeom>
              <a:avLst/>
              <a:gdLst/>
              <a:ahLst/>
              <a:cxnLst/>
              <a:rect r="r" b="b" t="t" l="l"/>
              <a:pathLst>
                <a:path h="235129" w="940596">
                  <a:moveTo>
                    <a:pt x="117565" y="0"/>
                  </a:moveTo>
                  <a:lnTo>
                    <a:pt x="823031" y="0"/>
                  </a:lnTo>
                  <a:cubicBezTo>
                    <a:pt x="854211" y="0"/>
                    <a:pt x="884114" y="12386"/>
                    <a:pt x="906162" y="34434"/>
                  </a:cubicBezTo>
                  <a:cubicBezTo>
                    <a:pt x="928210" y="56482"/>
                    <a:pt x="940596" y="86385"/>
                    <a:pt x="940596" y="117565"/>
                  </a:cubicBezTo>
                  <a:lnTo>
                    <a:pt x="940596" y="117565"/>
                  </a:lnTo>
                  <a:cubicBezTo>
                    <a:pt x="940596" y="182494"/>
                    <a:pt x="887961" y="235129"/>
                    <a:pt x="823031" y="235129"/>
                  </a:cubicBezTo>
                  <a:lnTo>
                    <a:pt x="117565" y="235129"/>
                  </a:lnTo>
                  <a:cubicBezTo>
                    <a:pt x="52635" y="235129"/>
                    <a:pt x="0" y="182494"/>
                    <a:pt x="0" y="117565"/>
                  </a:cubicBezTo>
                  <a:lnTo>
                    <a:pt x="0" y="117565"/>
                  </a:lnTo>
                  <a:cubicBezTo>
                    <a:pt x="0" y="52635"/>
                    <a:pt x="52635" y="0"/>
                    <a:pt x="117565" y="0"/>
                  </a:cubicBezTo>
                  <a:close/>
                </a:path>
              </a:pathLst>
            </a:custGeom>
            <a:solidFill>
              <a:srgbClr val="FFB000"/>
            </a:solidFill>
            <a:ln cap="rnd">
              <a:noFill/>
              <a:prstDash val="solid"/>
              <a:round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-95250"/>
              <a:ext cx="940596" cy="3303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619"/>
                </a:lnSpc>
              </a:pPr>
              <a:r>
                <a:rPr lang="en-US" b="true" sz="3299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ADVANCED</a:t>
              </a:r>
            </a:p>
          </p:txBody>
        </p:sp>
      </p:grp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340808">
                <a:alpha val="100000"/>
              </a:srgbClr>
            </a:gs>
            <a:gs pos="100000">
              <a:srgbClr val="100202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910195"/>
            <a:ext cx="449435" cy="539715"/>
          </a:xfrm>
          <a:custGeom>
            <a:avLst/>
            <a:gdLst/>
            <a:ahLst/>
            <a:cxnLst/>
            <a:rect r="r" b="b" t="t" l="l"/>
            <a:pathLst>
              <a:path h="539715" w="449435">
                <a:moveTo>
                  <a:pt x="0" y="0"/>
                </a:moveTo>
                <a:lnTo>
                  <a:pt x="449435" y="0"/>
                </a:lnTo>
                <a:lnTo>
                  <a:pt x="449435" y="539715"/>
                </a:lnTo>
                <a:lnTo>
                  <a:pt x="0" y="5397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668167" y="6679331"/>
            <a:ext cx="10351125" cy="9869745"/>
            <a:chOff x="0" y="0"/>
            <a:chExt cx="812800" cy="77500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775001"/>
            </a:xfrm>
            <a:custGeom>
              <a:avLst/>
              <a:gdLst/>
              <a:ahLst/>
              <a:cxnLst/>
              <a:rect r="r" b="b" t="t" l="l"/>
              <a:pathLst>
                <a:path h="775001" w="812800">
                  <a:moveTo>
                    <a:pt x="406400" y="0"/>
                  </a:moveTo>
                  <a:cubicBezTo>
                    <a:pt x="181951" y="0"/>
                    <a:pt x="0" y="173490"/>
                    <a:pt x="0" y="387500"/>
                  </a:cubicBezTo>
                  <a:cubicBezTo>
                    <a:pt x="0" y="601511"/>
                    <a:pt x="181951" y="775001"/>
                    <a:pt x="406400" y="775001"/>
                  </a:cubicBezTo>
                  <a:cubicBezTo>
                    <a:pt x="630849" y="775001"/>
                    <a:pt x="812800" y="601511"/>
                    <a:pt x="812800" y="387500"/>
                  </a:cubicBezTo>
                  <a:cubicBezTo>
                    <a:pt x="812800" y="173490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000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15506"/>
              <a:ext cx="660400" cy="686838"/>
            </a:xfrm>
            <a:prstGeom prst="rect">
              <a:avLst/>
            </a:prstGeom>
          </p:spPr>
          <p:txBody>
            <a:bodyPr anchor="ctr" rtlCol="false" tIns="44922" lIns="44922" bIns="44922" rIns="44922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-2674707" y="4049283"/>
            <a:ext cx="8239900" cy="8229600"/>
          </a:xfrm>
          <a:custGeom>
            <a:avLst/>
            <a:gdLst/>
            <a:ahLst/>
            <a:cxnLst/>
            <a:rect r="r" b="b" t="t" l="l"/>
            <a:pathLst>
              <a:path h="8229600" w="8239900">
                <a:moveTo>
                  <a:pt x="0" y="0"/>
                </a:moveTo>
                <a:lnTo>
                  <a:pt x="8239899" y="0"/>
                </a:lnTo>
                <a:lnTo>
                  <a:pt x="823989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8854437" y="-6571985"/>
            <a:ext cx="13673516" cy="13673516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40808">
                    <a:alpha val="100000"/>
                  </a:srgbClr>
                </a:gs>
                <a:gs pos="100000">
                  <a:srgbClr val="100202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5716250" y="9744075"/>
            <a:ext cx="3086100" cy="3086100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000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-1386147" y="2319355"/>
            <a:ext cx="2249352" cy="1231009"/>
          </a:xfrm>
          <a:custGeom>
            <a:avLst/>
            <a:gdLst/>
            <a:ahLst/>
            <a:cxnLst/>
            <a:rect r="r" b="b" t="t" l="l"/>
            <a:pathLst>
              <a:path h="1231009" w="2249352">
                <a:moveTo>
                  <a:pt x="0" y="0"/>
                </a:moveTo>
                <a:lnTo>
                  <a:pt x="2249351" y="0"/>
                </a:lnTo>
                <a:lnTo>
                  <a:pt x="2249351" y="1231009"/>
                </a:lnTo>
                <a:lnTo>
                  <a:pt x="0" y="123100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5009948" y="9515692"/>
            <a:ext cx="2249352" cy="1231009"/>
          </a:xfrm>
          <a:custGeom>
            <a:avLst/>
            <a:gdLst/>
            <a:ahLst/>
            <a:cxnLst/>
            <a:rect r="r" b="b" t="t" l="l"/>
            <a:pathLst>
              <a:path h="1231009" w="2249352">
                <a:moveTo>
                  <a:pt x="0" y="0"/>
                </a:moveTo>
                <a:lnTo>
                  <a:pt x="2249352" y="0"/>
                </a:lnTo>
                <a:lnTo>
                  <a:pt x="2249352" y="1231008"/>
                </a:lnTo>
                <a:lnTo>
                  <a:pt x="0" y="123100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-2553896" y="4112339"/>
            <a:ext cx="7288383" cy="6769086"/>
          </a:xfrm>
          <a:custGeom>
            <a:avLst/>
            <a:gdLst/>
            <a:ahLst/>
            <a:cxnLst/>
            <a:rect r="r" b="b" t="t" l="l"/>
            <a:pathLst>
              <a:path h="6769086" w="7288383">
                <a:moveTo>
                  <a:pt x="0" y="0"/>
                </a:moveTo>
                <a:lnTo>
                  <a:pt x="7288383" y="0"/>
                </a:lnTo>
                <a:lnTo>
                  <a:pt x="7288383" y="6769085"/>
                </a:lnTo>
                <a:lnTo>
                  <a:pt x="0" y="676908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8363024">
            <a:off x="3513150" y="8926817"/>
            <a:ext cx="3611232" cy="3426156"/>
          </a:xfrm>
          <a:custGeom>
            <a:avLst/>
            <a:gdLst/>
            <a:ahLst/>
            <a:cxnLst/>
            <a:rect r="r" b="b" t="t" l="l"/>
            <a:pathLst>
              <a:path h="3426156" w="3611232">
                <a:moveTo>
                  <a:pt x="0" y="0"/>
                </a:moveTo>
                <a:lnTo>
                  <a:pt x="3611232" y="0"/>
                </a:lnTo>
                <a:lnTo>
                  <a:pt x="3611232" y="3426157"/>
                </a:lnTo>
                <a:lnTo>
                  <a:pt x="0" y="342615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154735" y="2955011"/>
            <a:ext cx="9829185" cy="4013019"/>
          </a:xfrm>
          <a:custGeom>
            <a:avLst/>
            <a:gdLst/>
            <a:ahLst/>
            <a:cxnLst/>
            <a:rect r="r" b="b" t="t" l="l"/>
            <a:pathLst>
              <a:path h="4013019" w="9829185">
                <a:moveTo>
                  <a:pt x="0" y="0"/>
                </a:moveTo>
                <a:lnTo>
                  <a:pt x="9829185" y="0"/>
                </a:lnTo>
                <a:lnTo>
                  <a:pt x="9829185" y="4013019"/>
                </a:lnTo>
                <a:lnTo>
                  <a:pt x="0" y="401301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2926808" y="2697930"/>
            <a:ext cx="4332492" cy="5601476"/>
          </a:xfrm>
          <a:custGeom>
            <a:avLst/>
            <a:gdLst/>
            <a:ahLst/>
            <a:cxnLst/>
            <a:rect r="r" b="b" t="t" l="l"/>
            <a:pathLst>
              <a:path h="5601476" w="4332492">
                <a:moveTo>
                  <a:pt x="0" y="0"/>
                </a:moveTo>
                <a:lnTo>
                  <a:pt x="4332492" y="0"/>
                </a:lnTo>
                <a:lnTo>
                  <a:pt x="4332492" y="5601476"/>
                </a:lnTo>
                <a:lnTo>
                  <a:pt x="0" y="560147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14185542" y="1122903"/>
            <a:ext cx="927891" cy="358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340808"/>
                </a:solidFill>
                <a:latin typeface="Poppins"/>
                <a:ea typeface="Poppins"/>
                <a:cs typeface="Poppins"/>
                <a:sym typeface="Poppins"/>
              </a:rPr>
              <a:t>About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5818061" y="1122903"/>
            <a:ext cx="1441239" cy="358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340808"/>
                </a:solidFill>
                <a:latin typeface="Poppins"/>
                <a:ea typeface="Poppins"/>
                <a:cs typeface="Poppins"/>
                <a:sym typeface="Poppins"/>
              </a:rPr>
              <a:t>Contact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4813916" y="1673232"/>
            <a:ext cx="11737896" cy="5506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97"/>
              </a:lnSpc>
              <a:spcBef>
                <a:spcPct val="0"/>
              </a:spcBef>
            </a:pPr>
            <a:r>
              <a:rPr lang="en-US" b="true" sz="3069">
                <a:solidFill>
                  <a:srgbClr val="FFB000"/>
                </a:solidFill>
                <a:latin typeface="Poppins Bold"/>
                <a:ea typeface="Poppins Bold"/>
                <a:cs typeface="Poppins Bold"/>
                <a:sym typeface="Poppins Bold"/>
              </a:rPr>
              <a:t>Q13.  Analyze the cumulative revenue generated over time.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604171" y="1018130"/>
            <a:ext cx="3356111" cy="772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89"/>
              </a:lnSpc>
            </a:pPr>
            <a:r>
              <a:rPr lang="en-US" sz="3113">
                <a:solidFill>
                  <a:srgbClr val="FFB000"/>
                </a:solidFill>
                <a:latin typeface="Anton"/>
                <a:ea typeface="Anton"/>
                <a:cs typeface="Anton"/>
                <a:sym typeface="Anton"/>
              </a:rPr>
              <a:t>PIZZA SALES ANALYSIS </a:t>
            </a:r>
          </a:p>
          <a:p>
            <a:pPr algn="l">
              <a:lnSpc>
                <a:spcPts val="2989"/>
              </a:lnSpc>
            </a:pPr>
          </a:p>
        </p:txBody>
      </p:sp>
      <p:grpSp>
        <p:nvGrpSpPr>
          <p:cNvPr name="Group 23" id="23"/>
          <p:cNvGrpSpPr/>
          <p:nvPr/>
        </p:nvGrpSpPr>
        <p:grpSpPr>
          <a:xfrm rot="0">
            <a:off x="14351093" y="442033"/>
            <a:ext cx="3571325" cy="892757"/>
            <a:chOff x="0" y="0"/>
            <a:chExt cx="940596" cy="235129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940596" cy="235129"/>
            </a:xfrm>
            <a:custGeom>
              <a:avLst/>
              <a:gdLst/>
              <a:ahLst/>
              <a:cxnLst/>
              <a:rect r="r" b="b" t="t" l="l"/>
              <a:pathLst>
                <a:path h="235129" w="940596">
                  <a:moveTo>
                    <a:pt x="117565" y="0"/>
                  </a:moveTo>
                  <a:lnTo>
                    <a:pt x="823031" y="0"/>
                  </a:lnTo>
                  <a:cubicBezTo>
                    <a:pt x="854211" y="0"/>
                    <a:pt x="884114" y="12386"/>
                    <a:pt x="906162" y="34434"/>
                  </a:cubicBezTo>
                  <a:cubicBezTo>
                    <a:pt x="928210" y="56482"/>
                    <a:pt x="940596" y="86385"/>
                    <a:pt x="940596" y="117565"/>
                  </a:cubicBezTo>
                  <a:lnTo>
                    <a:pt x="940596" y="117565"/>
                  </a:lnTo>
                  <a:cubicBezTo>
                    <a:pt x="940596" y="182494"/>
                    <a:pt x="887961" y="235129"/>
                    <a:pt x="823031" y="235129"/>
                  </a:cubicBezTo>
                  <a:lnTo>
                    <a:pt x="117565" y="235129"/>
                  </a:lnTo>
                  <a:cubicBezTo>
                    <a:pt x="52635" y="235129"/>
                    <a:pt x="0" y="182494"/>
                    <a:pt x="0" y="117565"/>
                  </a:cubicBezTo>
                  <a:lnTo>
                    <a:pt x="0" y="117565"/>
                  </a:lnTo>
                  <a:cubicBezTo>
                    <a:pt x="0" y="52635"/>
                    <a:pt x="52635" y="0"/>
                    <a:pt x="117565" y="0"/>
                  </a:cubicBezTo>
                  <a:close/>
                </a:path>
              </a:pathLst>
            </a:custGeom>
            <a:solidFill>
              <a:srgbClr val="FFB000"/>
            </a:solidFill>
            <a:ln cap="rnd">
              <a:noFill/>
              <a:prstDash val="solid"/>
              <a:round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0" y="-95250"/>
              <a:ext cx="940596" cy="3303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619"/>
                </a:lnSpc>
              </a:pPr>
              <a:r>
                <a:rPr lang="en-US" b="true" sz="3299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ADVANCED</a:t>
              </a:r>
            </a:p>
          </p:txBody>
        </p:sp>
      </p:grp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340808">
                <a:alpha val="100000"/>
              </a:srgbClr>
            </a:gs>
            <a:gs pos="100000">
              <a:srgbClr val="100202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958748" y="-4415216"/>
            <a:ext cx="13673516" cy="13673516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40808">
                    <a:alpha val="100000"/>
                  </a:srgbClr>
                </a:gs>
                <a:gs pos="100000">
                  <a:srgbClr val="100202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  <a:r>
                <a:rPr lang="en-US" sz="1999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pizza sales analysis</a:t>
              </a:r>
              <a:r>
                <a:rPr lang="en-US" sz="1999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 </a:t>
              </a:r>
            </a:p>
            <a:p>
              <a:pPr algn="ctr">
                <a:lnSpc>
                  <a:spcPts val="2799"/>
                </a:lnSpc>
              </a:pPr>
              <a:r>
                <a:rPr lang="en-US" sz="1999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pizza sales analysis </a:t>
              </a:r>
            </a:p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738193" y="941930"/>
            <a:ext cx="425472" cy="510938"/>
          </a:xfrm>
          <a:custGeom>
            <a:avLst/>
            <a:gdLst/>
            <a:ahLst/>
            <a:cxnLst/>
            <a:rect r="r" b="b" t="t" l="l"/>
            <a:pathLst>
              <a:path h="510938" w="425472">
                <a:moveTo>
                  <a:pt x="0" y="0"/>
                </a:moveTo>
                <a:lnTo>
                  <a:pt x="425472" y="0"/>
                </a:lnTo>
                <a:lnTo>
                  <a:pt x="425472" y="510937"/>
                </a:lnTo>
                <a:lnTo>
                  <a:pt x="0" y="5109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5818061" y="9258300"/>
            <a:ext cx="3086100" cy="3086100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00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-1220652" y="5143500"/>
            <a:ext cx="2249352" cy="1231009"/>
          </a:xfrm>
          <a:custGeom>
            <a:avLst/>
            <a:gdLst/>
            <a:ahLst/>
            <a:cxnLst/>
            <a:rect r="r" b="b" t="t" l="l"/>
            <a:pathLst>
              <a:path h="1231009" w="2249352">
                <a:moveTo>
                  <a:pt x="0" y="0"/>
                </a:moveTo>
                <a:lnTo>
                  <a:pt x="2249352" y="0"/>
                </a:lnTo>
                <a:lnTo>
                  <a:pt x="2249352" y="1231009"/>
                </a:lnTo>
                <a:lnTo>
                  <a:pt x="0" y="12310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7163324" y="4399744"/>
            <a:ext cx="2249352" cy="1231009"/>
          </a:xfrm>
          <a:custGeom>
            <a:avLst/>
            <a:gdLst/>
            <a:ahLst/>
            <a:cxnLst/>
            <a:rect r="r" b="b" t="t" l="l"/>
            <a:pathLst>
              <a:path h="1231009" w="2249352">
                <a:moveTo>
                  <a:pt x="0" y="0"/>
                </a:moveTo>
                <a:lnTo>
                  <a:pt x="2249352" y="0"/>
                </a:lnTo>
                <a:lnTo>
                  <a:pt x="2249352" y="1231009"/>
                </a:lnTo>
                <a:lnTo>
                  <a:pt x="0" y="12310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1691087">
            <a:off x="7175853" y="-2153656"/>
            <a:ext cx="4539987" cy="4307313"/>
          </a:xfrm>
          <a:custGeom>
            <a:avLst/>
            <a:gdLst/>
            <a:ahLst/>
            <a:cxnLst/>
            <a:rect r="r" b="b" t="t" l="l"/>
            <a:pathLst>
              <a:path h="4307313" w="4539987">
                <a:moveTo>
                  <a:pt x="0" y="0"/>
                </a:moveTo>
                <a:lnTo>
                  <a:pt x="4539987" y="0"/>
                </a:lnTo>
                <a:lnTo>
                  <a:pt x="4539987" y="4307312"/>
                </a:lnTo>
                <a:lnTo>
                  <a:pt x="0" y="430731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028700" y="2438707"/>
            <a:ext cx="10861012" cy="4100032"/>
          </a:xfrm>
          <a:custGeom>
            <a:avLst/>
            <a:gdLst/>
            <a:ahLst/>
            <a:cxnLst/>
            <a:rect r="r" b="b" t="t" l="l"/>
            <a:pathLst>
              <a:path h="4100032" w="10861012">
                <a:moveTo>
                  <a:pt x="0" y="0"/>
                </a:moveTo>
                <a:lnTo>
                  <a:pt x="10861012" y="0"/>
                </a:lnTo>
                <a:lnTo>
                  <a:pt x="10861012" y="4100032"/>
                </a:lnTo>
                <a:lnTo>
                  <a:pt x="0" y="410003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9714769" y="5630753"/>
            <a:ext cx="7725470" cy="4028018"/>
          </a:xfrm>
          <a:custGeom>
            <a:avLst/>
            <a:gdLst/>
            <a:ahLst/>
            <a:cxnLst/>
            <a:rect r="r" b="b" t="t" l="l"/>
            <a:pathLst>
              <a:path h="4028018" w="7725470">
                <a:moveTo>
                  <a:pt x="0" y="0"/>
                </a:moveTo>
                <a:lnTo>
                  <a:pt x="7725470" y="0"/>
                </a:lnTo>
                <a:lnTo>
                  <a:pt x="7725470" y="4028018"/>
                </a:lnTo>
                <a:lnTo>
                  <a:pt x="0" y="402801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5587988" y="1337952"/>
            <a:ext cx="11773123" cy="8363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95"/>
              </a:lnSpc>
            </a:pPr>
            <a:r>
              <a:rPr lang="en-US" sz="2353" b="true">
                <a:solidFill>
                  <a:srgbClr val="FFB000"/>
                </a:solidFill>
                <a:latin typeface="Poppins Bold"/>
                <a:ea typeface="Poppins Bold"/>
                <a:cs typeface="Poppins Bold"/>
                <a:sym typeface="Poppins Bold"/>
              </a:rPr>
              <a:t>Q14. Determine the top 3 most ordered pizza types based on revenue for each</a:t>
            </a:r>
          </a:p>
          <a:p>
            <a:pPr algn="ctr">
              <a:lnSpc>
                <a:spcPts val="3295"/>
              </a:lnSpc>
              <a:spcBef>
                <a:spcPct val="0"/>
              </a:spcBef>
            </a:pPr>
            <a:r>
              <a:rPr lang="en-US" b="true" sz="2353">
                <a:solidFill>
                  <a:srgbClr val="FFB000"/>
                </a:solidFill>
                <a:latin typeface="Poppins Bold"/>
                <a:ea typeface="Poppins Bold"/>
                <a:cs typeface="Poppins Bold"/>
                <a:sym typeface="Poppins Bold"/>
              </a:rPr>
              <a:t> pizza category.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19207" y="1104900"/>
            <a:ext cx="3356111" cy="772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89"/>
              </a:lnSpc>
            </a:pPr>
            <a:r>
              <a:rPr lang="en-US" sz="3113">
                <a:solidFill>
                  <a:srgbClr val="FFB000"/>
                </a:solidFill>
                <a:latin typeface="Anton"/>
                <a:ea typeface="Anton"/>
                <a:cs typeface="Anton"/>
                <a:sym typeface="Anton"/>
              </a:rPr>
              <a:t>PIZZA SALES ANALYSIS </a:t>
            </a:r>
          </a:p>
          <a:p>
            <a:pPr algn="l">
              <a:lnSpc>
                <a:spcPts val="2989"/>
              </a:lnSpc>
            </a:pPr>
          </a:p>
        </p:txBody>
      </p:sp>
      <p:grpSp>
        <p:nvGrpSpPr>
          <p:cNvPr name="Group 16" id="16"/>
          <p:cNvGrpSpPr/>
          <p:nvPr/>
        </p:nvGrpSpPr>
        <p:grpSpPr>
          <a:xfrm rot="0">
            <a:off x="14351093" y="442033"/>
            <a:ext cx="3571325" cy="892757"/>
            <a:chOff x="0" y="0"/>
            <a:chExt cx="940596" cy="235129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940596" cy="235129"/>
            </a:xfrm>
            <a:custGeom>
              <a:avLst/>
              <a:gdLst/>
              <a:ahLst/>
              <a:cxnLst/>
              <a:rect r="r" b="b" t="t" l="l"/>
              <a:pathLst>
                <a:path h="235129" w="940596">
                  <a:moveTo>
                    <a:pt x="117565" y="0"/>
                  </a:moveTo>
                  <a:lnTo>
                    <a:pt x="823031" y="0"/>
                  </a:lnTo>
                  <a:cubicBezTo>
                    <a:pt x="854211" y="0"/>
                    <a:pt x="884114" y="12386"/>
                    <a:pt x="906162" y="34434"/>
                  </a:cubicBezTo>
                  <a:cubicBezTo>
                    <a:pt x="928210" y="56482"/>
                    <a:pt x="940596" y="86385"/>
                    <a:pt x="940596" y="117565"/>
                  </a:cubicBezTo>
                  <a:lnTo>
                    <a:pt x="940596" y="117565"/>
                  </a:lnTo>
                  <a:cubicBezTo>
                    <a:pt x="940596" y="182494"/>
                    <a:pt x="887961" y="235129"/>
                    <a:pt x="823031" y="235129"/>
                  </a:cubicBezTo>
                  <a:lnTo>
                    <a:pt x="117565" y="235129"/>
                  </a:lnTo>
                  <a:cubicBezTo>
                    <a:pt x="52635" y="235129"/>
                    <a:pt x="0" y="182494"/>
                    <a:pt x="0" y="117565"/>
                  </a:cubicBezTo>
                  <a:lnTo>
                    <a:pt x="0" y="117565"/>
                  </a:lnTo>
                  <a:cubicBezTo>
                    <a:pt x="0" y="52635"/>
                    <a:pt x="52635" y="0"/>
                    <a:pt x="117565" y="0"/>
                  </a:cubicBezTo>
                  <a:close/>
                </a:path>
              </a:pathLst>
            </a:custGeom>
            <a:solidFill>
              <a:srgbClr val="FFB000"/>
            </a:solidFill>
            <a:ln cap="rnd">
              <a:noFill/>
              <a:prstDash val="solid"/>
              <a:round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-95250"/>
              <a:ext cx="940596" cy="3303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619"/>
                </a:lnSpc>
              </a:pPr>
              <a:r>
                <a:rPr lang="en-US" b="true" sz="3299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ADVANCED</a:t>
              </a:r>
            </a:p>
          </p:txBody>
        </p:sp>
      </p:grp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340808">
                <a:alpha val="100000"/>
              </a:srgbClr>
            </a:gs>
            <a:gs pos="100000">
              <a:srgbClr val="100202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958748" y="-4415216"/>
            <a:ext cx="13673516" cy="13673516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40808">
                    <a:alpha val="100000"/>
                  </a:srgbClr>
                </a:gs>
                <a:gs pos="100000">
                  <a:srgbClr val="100202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154735" y="941930"/>
            <a:ext cx="581014" cy="697725"/>
          </a:xfrm>
          <a:custGeom>
            <a:avLst/>
            <a:gdLst/>
            <a:ahLst/>
            <a:cxnLst/>
            <a:rect r="r" b="b" t="t" l="l"/>
            <a:pathLst>
              <a:path h="697725" w="581014">
                <a:moveTo>
                  <a:pt x="0" y="0"/>
                </a:moveTo>
                <a:lnTo>
                  <a:pt x="581015" y="0"/>
                </a:lnTo>
                <a:lnTo>
                  <a:pt x="581015" y="697724"/>
                </a:lnTo>
                <a:lnTo>
                  <a:pt x="0" y="6977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5818061" y="9258300"/>
            <a:ext cx="3086100" cy="3086100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00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-1220652" y="5143500"/>
            <a:ext cx="2249352" cy="1231009"/>
          </a:xfrm>
          <a:custGeom>
            <a:avLst/>
            <a:gdLst/>
            <a:ahLst/>
            <a:cxnLst/>
            <a:rect r="r" b="b" t="t" l="l"/>
            <a:pathLst>
              <a:path h="1231009" w="2249352">
                <a:moveTo>
                  <a:pt x="0" y="0"/>
                </a:moveTo>
                <a:lnTo>
                  <a:pt x="2249352" y="0"/>
                </a:lnTo>
                <a:lnTo>
                  <a:pt x="2249352" y="1231009"/>
                </a:lnTo>
                <a:lnTo>
                  <a:pt x="0" y="12310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7163324" y="4399744"/>
            <a:ext cx="2249352" cy="1231009"/>
          </a:xfrm>
          <a:custGeom>
            <a:avLst/>
            <a:gdLst/>
            <a:ahLst/>
            <a:cxnLst/>
            <a:rect r="r" b="b" t="t" l="l"/>
            <a:pathLst>
              <a:path h="1231009" w="2249352">
                <a:moveTo>
                  <a:pt x="0" y="0"/>
                </a:moveTo>
                <a:lnTo>
                  <a:pt x="2249352" y="0"/>
                </a:lnTo>
                <a:lnTo>
                  <a:pt x="2249352" y="1231009"/>
                </a:lnTo>
                <a:lnTo>
                  <a:pt x="0" y="12310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1691087">
            <a:off x="7175853" y="-2153656"/>
            <a:ext cx="4539987" cy="4307313"/>
          </a:xfrm>
          <a:custGeom>
            <a:avLst/>
            <a:gdLst/>
            <a:ahLst/>
            <a:cxnLst/>
            <a:rect r="r" b="b" t="t" l="l"/>
            <a:pathLst>
              <a:path h="4307313" w="4539987">
                <a:moveTo>
                  <a:pt x="0" y="0"/>
                </a:moveTo>
                <a:lnTo>
                  <a:pt x="4539987" y="0"/>
                </a:lnTo>
                <a:lnTo>
                  <a:pt x="4539987" y="4307312"/>
                </a:lnTo>
                <a:lnTo>
                  <a:pt x="0" y="430731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197164" y="3367840"/>
            <a:ext cx="15506772" cy="37484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84"/>
              </a:lnSpc>
            </a:pPr>
            <a:r>
              <a:rPr lang="en-US" sz="29150">
                <a:solidFill>
                  <a:srgbClr val="FFB000"/>
                </a:solidFill>
                <a:latin typeface="Anton"/>
                <a:ea typeface="Anton"/>
                <a:cs typeface="Anton"/>
                <a:sym typeface="Anton"/>
              </a:rPr>
              <a:t>THANK YOU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584064" y="7325871"/>
            <a:ext cx="6821859" cy="11801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806"/>
              </a:lnSpc>
            </a:pPr>
            <a:r>
              <a:rPr lang="en-US" sz="9173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FOR ATTENTION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967338" y="1104900"/>
            <a:ext cx="3356111" cy="772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89"/>
              </a:lnSpc>
            </a:pPr>
            <a:r>
              <a:rPr lang="en-US" sz="3113">
                <a:solidFill>
                  <a:srgbClr val="FFB000"/>
                </a:solidFill>
                <a:latin typeface="Anton"/>
                <a:ea typeface="Anton"/>
                <a:cs typeface="Anton"/>
                <a:sym typeface="Anton"/>
              </a:rPr>
              <a:t>PIZZA SALES ANALYSIS </a:t>
            </a:r>
          </a:p>
          <a:p>
            <a:pPr algn="l">
              <a:lnSpc>
                <a:spcPts val="2989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11303232" y="8590070"/>
            <a:ext cx="4514830" cy="668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30"/>
              </a:lnSpc>
              <a:spcBef>
                <a:spcPct val="0"/>
              </a:spcBef>
            </a:pPr>
            <a:r>
              <a:rPr lang="en-US" sz="373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by Himanshu Bhatt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340808">
                <a:alpha val="100000"/>
              </a:srgbClr>
            </a:gs>
            <a:gs pos="100000">
              <a:srgbClr val="100202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958748" y="-4415216"/>
            <a:ext cx="13673516" cy="13673516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40808">
                    <a:alpha val="100000"/>
                  </a:srgbClr>
                </a:gs>
                <a:gs pos="100000">
                  <a:srgbClr val="100202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738193" y="473457"/>
            <a:ext cx="588401" cy="706595"/>
          </a:xfrm>
          <a:custGeom>
            <a:avLst/>
            <a:gdLst/>
            <a:ahLst/>
            <a:cxnLst/>
            <a:rect r="r" b="b" t="t" l="l"/>
            <a:pathLst>
              <a:path h="706595" w="588401">
                <a:moveTo>
                  <a:pt x="0" y="0"/>
                </a:moveTo>
                <a:lnTo>
                  <a:pt x="588401" y="0"/>
                </a:lnTo>
                <a:lnTo>
                  <a:pt x="588401" y="706596"/>
                </a:lnTo>
                <a:lnTo>
                  <a:pt x="0" y="7065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5818061" y="9258300"/>
            <a:ext cx="3086100" cy="3086100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00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-1220652" y="5143500"/>
            <a:ext cx="2249352" cy="1231009"/>
          </a:xfrm>
          <a:custGeom>
            <a:avLst/>
            <a:gdLst/>
            <a:ahLst/>
            <a:cxnLst/>
            <a:rect r="r" b="b" t="t" l="l"/>
            <a:pathLst>
              <a:path h="1231009" w="2249352">
                <a:moveTo>
                  <a:pt x="0" y="0"/>
                </a:moveTo>
                <a:lnTo>
                  <a:pt x="2249352" y="0"/>
                </a:lnTo>
                <a:lnTo>
                  <a:pt x="2249352" y="1231009"/>
                </a:lnTo>
                <a:lnTo>
                  <a:pt x="0" y="12310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7163324" y="4399744"/>
            <a:ext cx="2249352" cy="1231009"/>
          </a:xfrm>
          <a:custGeom>
            <a:avLst/>
            <a:gdLst/>
            <a:ahLst/>
            <a:cxnLst/>
            <a:rect r="r" b="b" t="t" l="l"/>
            <a:pathLst>
              <a:path h="1231009" w="2249352">
                <a:moveTo>
                  <a:pt x="0" y="0"/>
                </a:moveTo>
                <a:lnTo>
                  <a:pt x="2249352" y="0"/>
                </a:lnTo>
                <a:lnTo>
                  <a:pt x="2249352" y="1231009"/>
                </a:lnTo>
                <a:lnTo>
                  <a:pt x="0" y="12310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1691087">
            <a:off x="14489080" y="-1516404"/>
            <a:ext cx="4539987" cy="4307313"/>
          </a:xfrm>
          <a:custGeom>
            <a:avLst/>
            <a:gdLst/>
            <a:ahLst/>
            <a:cxnLst/>
            <a:rect r="r" b="b" t="t" l="l"/>
            <a:pathLst>
              <a:path h="4307313" w="4539987">
                <a:moveTo>
                  <a:pt x="0" y="0"/>
                </a:moveTo>
                <a:lnTo>
                  <a:pt x="4539987" y="0"/>
                </a:lnTo>
                <a:lnTo>
                  <a:pt x="4539987" y="4307313"/>
                </a:lnTo>
                <a:lnTo>
                  <a:pt x="0" y="430731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574216" y="651716"/>
            <a:ext cx="5214580" cy="4078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7"/>
              </a:lnSpc>
            </a:pPr>
            <a:r>
              <a:rPr lang="en-US" sz="3133">
                <a:solidFill>
                  <a:srgbClr val="FFB000"/>
                </a:solidFill>
                <a:latin typeface="Anton"/>
                <a:ea typeface="Anton"/>
                <a:cs typeface="Anton"/>
                <a:sym typeface="Anton"/>
              </a:rPr>
              <a:t>PIZZA SALES ANALYSIS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951749" y="1122903"/>
            <a:ext cx="927891" cy="3587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b="true" sz="1999">
                <a:solidFill>
                  <a:srgbClr val="340808"/>
                </a:solidFill>
                <a:latin typeface="Poppins Bold"/>
                <a:ea typeface="Poppins Bold"/>
                <a:cs typeface="Poppins Bold"/>
                <a:sym typeface="Poppins Bold"/>
              </a:rPr>
              <a:t>Home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4185542" y="1122903"/>
            <a:ext cx="927891" cy="358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340808"/>
                </a:solidFill>
                <a:latin typeface="Poppins"/>
                <a:ea typeface="Poppins"/>
                <a:cs typeface="Poppins"/>
                <a:sym typeface="Poppins"/>
              </a:rPr>
              <a:t>About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574216" y="1113378"/>
            <a:ext cx="14007346" cy="83282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86"/>
              </a:lnSpc>
            </a:pPr>
            <a:r>
              <a:rPr lang="en-US" sz="2490" b="true">
                <a:solidFill>
                  <a:srgbClr val="FFB000"/>
                </a:solidFill>
                <a:latin typeface="Poppins Bold"/>
                <a:ea typeface="Poppins Bold"/>
                <a:cs typeface="Poppins Bold"/>
                <a:sym typeface="Poppins Bold"/>
              </a:rPr>
              <a:t>BASIC</a:t>
            </a:r>
            <a:r>
              <a:rPr lang="en-US" sz="2490">
                <a:solidFill>
                  <a:srgbClr val="FFB000"/>
                </a:solidFill>
                <a:latin typeface="Poppins"/>
                <a:ea typeface="Poppins"/>
                <a:cs typeface="Poppins"/>
                <a:sym typeface="Poppins"/>
              </a:rPr>
              <a:t>:</a:t>
            </a:r>
          </a:p>
          <a:p>
            <a:pPr algn="ctr">
              <a:lnSpc>
                <a:spcPts val="3486"/>
              </a:lnSpc>
            </a:pPr>
            <a:r>
              <a:rPr lang="en-US" sz="249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Retrieve the total number of orders placed.</a:t>
            </a:r>
          </a:p>
          <a:p>
            <a:pPr algn="ctr">
              <a:lnSpc>
                <a:spcPts val="3486"/>
              </a:lnSpc>
            </a:pPr>
            <a:r>
              <a:rPr lang="en-US" sz="249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Calculate the total revenue generated from pizza sales.</a:t>
            </a:r>
          </a:p>
          <a:p>
            <a:pPr algn="ctr">
              <a:lnSpc>
                <a:spcPts val="3486"/>
              </a:lnSpc>
            </a:pPr>
            <a:r>
              <a:rPr lang="en-US" sz="249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Identify the highest-priced pizza.</a:t>
            </a:r>
          </a:p>
          <a:p>
            <a:pPr algn="ctr">
              <a:lnSpc>
                <a:spcPts val="3486"/>
              </a:lnSpc>
            </a:pPr>
            <a:r>
              <a:rPr lang="en-US" sz="249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Identify the most common pizza size ordered.</a:t>
            </a:r>
          </a:p>
          <a:p>
            <a:pPr algn="ctr">
              <a:lnSpc>
                <a:spcPts val="3486"/>
              </a:lnSpc>
            </a:pPr>
            <a:r>
              <a:rPr lang="en-US" sz="249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List the top 5 most-ordered pizza types along with their quantities.</a:t>
            </a:r>
          </a:p>
          <a:p>
            <a:pPr algn="ctr">
              <a:lnSpc>
                <a:spcPts val="3486"/>
              </a:lnSpc>
            </a:pPr>
          </a:p>
          <a:p>
            <a:pPr algn="ctr">
              <a:lnSpc>
                <a:spcPts val="3486"/>
              </a:lnSpc>
            </a:pPr>
          </a:p>
          <a:p>
            <a:pPr algn="ctr">
              <a:lnSpc>
                <a:spcPts val="3486"/>
              </a:lnSpc>
            </a:pPr>
            <a:r>
              <a:rPr lang="en-US" sz="2490" b="true">
                <a:solidFill>
                  <a:srgbClr val="FFB000"/>
                </a:solidFill>
                <a:latin typeface="Poppins Bold"/>
                <a:ea typeface="Poppins Bold"/>
                <a:cs typeface="Poppins Bold"/>
                <a:sym typeface="Poppins Bold"/>
              </a:rPr>
              <a:t>INTERMEDIATE</a:t>
            </a:r>
            <a:r>
              <a:rPr lang="en-US" sz="2490" b="true">
                <a:solidFill>
                  <a:srgbClr val="FFB000"/>
                </a:solidFill>
                <a:latin typeface="Poppins Bold"/>
                <a:ea typeface="Poppins Bold"/>
                <a:cs typeface="Poppins Bold"/>
                <a:sym typeface="Poppins Bold"/>
              </a:rPr>
              <a:t>:</a:t>
            </a:r>
          </a:p>
          <a:p>
            <a:pPr algn="ctr">
              <a:lnSpc>
                <a:spcPts val="3486"/>
              </a:lnSpc>
            </a:pPr>
            <a:r>
              <a:rPr lang="en-US" sz="249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Join the necessary tables to find the total quantity of each pizza category ordered.</a:t>
            </a:r>
          </a:p>
          <a:p>
            <a:pPr algn="ctr">
              <a:lnSpc>
                <a:spcPts val="3486"/>
              </a:lnSpc>
            </a:pPr>
            <a:r>
              <a:rPr lang="en-US" sz="249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Determine the distribution of orders by hour of the day.</a:t>
            </a:r>
          </a:p>
          <a:p>
            <a:pPr algn="ctr">
              <a:lnSpc>
                <a:spcPts val="3486"/>
              </a:lnSpc>
            </a:pPr>
            <a:r>
              <a:rPr lang="en-US" sz="249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Join relevant tables to find the category-wise distribution of pizzas.</a:t>
            </a:r>
          </a:p>
          <a:p>
            <a:pPr algn="ctr">
              <a:lnSpc>
                <a:spcPts val="3486"/>
              </a:lnSpc>
            </a:pPr>
            <a:r>
              <a:rPr lang="en-US" sz="249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Group the orders by date and calculate the average number of pizzas ordered per day.</a:t>
            </a:r>
          </a:p>
          <a:p>
            <a:pPr algn="ctr">
              <a:lnSpc>
                <a:spcPts val="3486"/>
              </a:lnSpc>
            </a:pPr>
            <a:r>
              <a:rPr lang="en-US" sz="249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Determine the top 3 most-ordered pizza types based on revenue.</a:t>
            </a:r>
          </a:p>
          <a:p>
            <a:pPr algn="ctr">
              <a:lnSpc>
                <a:spcPts val="3486"/>
              </a:lnSpc>
            </a:pPr>
          </a:p>
          <a:p>
            <a:pPr algn="ctr">
              <a:lnSpc>
                <a:spcPts val="3486"/>
              </a:lnSpc>
            </a:pPr>
            <a:r>
              <a:rPr lang="en-US" sz="2490" b="true">
                <a:solidFill>
                  <a:srgbClr val="FFB000"/>
                </a:solidFill>
                <a:latin typeface="Poppins Bold"/>
                <a:ea typeface="Poppins Bold"/>
                <a:cs typeface="Poppins Bold"/>
                <a:sym typeface="Poppins Bold"/>
              </a:rPr>
              <a:t>ADVANCED:</a:t>
            </a:r>
          </a:p>
          <a:p>
            <a:pPr algn="ctr">
              <a:lnSpc>
                <a:spcPts val="3486"/>
              </a:lnSpc>
            </a:pPr>
            <a:r>
              <a:rPr lang="en-US" sz="249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Calculate the percentage contribution of each pizza type to total revenue.</a:t>
            </a:r>
          </a:p>
          <a:p>
            <a:pPr algn="ctr">
              <a:lnSpc>
                <a:spcPts val="3486"/>
              </a:lnSpc>
            </a:pPr>
            <a:r>
              <a:rPr lang="en-US" sz="249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Analyze the cumulative revenue generated over time.</a:t>
            </a:r>
          </a:p>
          <a:p>
            <a:pPr algn="ctr">
              <a:lnSpc>
                <a:spcPts val="3486"/>
              </a:lnSpc>
              <a:spcBef>
                <a:spcPct val="0"/>
              </a:spcBef>
            </a:pPr>
            <a:r>
              <a:rPr lang="en-US" sz="249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Determine the top 3 most ordered pizza types based on revenue for each pizza category.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340808">
                <a:alpha val="100000"/>
              </a:srgbClr>
            </a:gs>
            <a:gs pos="100000">
              <a:srgbClr val="100202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91088" y="791154"/>
            <a:ext cx="449418" cy="539694"/>
          </a:xfrm>
          <a:custGeom>
            <a:avLst/>
            <a:gdLst/>
            <a:ahLst/>
            <a:cxnLst/>
            <a:rect r="r" b="b" t="t" l="l"/>
            <a:pathLst>
              <a:path h="539694" w="449418">
                <a:moveTo>
                  <a:pt x="0" y="0"/>
                </a:moveTo>
                <a:lnTo>
                  <a:pt x="449419" y="0"/>
                </a:lnTo>
                <a:lnTo>
                  <a:pt x="449419" y="539695"/>
                </a:lnTo>
                <a:lnTo>
                  <a:pt x="0" y="5396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7812729" y="-4415216"/>
            <a:ext cx="13673516" cy="13673516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40808">
                    <a:alpha val="100000"/>
                  </a:srgbClr>
                </a:gs>
                <a:gs pos="100000">
                  <a:srgbClr val="100202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7259300" y="2638276"/>
            <a:ext cx="3086100" cy="3086100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00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-4752131" y="4181326"/>
            <a:ext cx="12667454" cy="12078353"/>
            <a:chOff x="0" y="0"/>
            <a:chExt cx="812800" cy="775001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775001"/>
            </a:xfrm>
            <a:custGeom>
              <a:avLst/>
              <a:gdLst/>
              <a:ahLst/>
              <a:cxnLst/>
              <a:rect r="r" b="b" t="t" l="l"/>
              <a:pathLst>
                <a:path h="775001" w="812800">
                  <a:moveTo>
                    <a:pt x="406400" y="0"/>
                  </a:moveTo>
                  <a:cubicBezTo>
                    <a:pt x="181951" y="0"/>
                    <a:pt x="0" y="173490"/>
                    <a:pt x="0" y="387500"/>
                  </a:cubicBezTo>
                  <a:cubicBezTo>
                    <a:pt x="0" y="601511"/>
                    <a:pt x="181951" y="775001"/>
                    <a:pt x="406400" y="775001"/>
                  </a:cubicBezTo>
                  <a:cubicBezTo>
                    <a:pt x="630849" y="775001"/>
                    <a:pt x="812800" y="601511"/>
                    <a:pt x="812800" y="387500"/>
                  </a:cubicBezTo>
                  <a:cubicBezTo>
                    <a:pt x="812800" y="173490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000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15506"/>
              <a:ext cx="660400" cy="686838"/>
            </a:xfrm>
            <a:prstGeom prst="rect">
              <a:avLst/>
            </a:prstGeom>
          </p:spPr>
          <p:txBody>
            <a:bodyPr anchor="ctr" rtlCol="false" tIns="44922" lIns="44922" bIns="44922" rIns="44922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614537" y="2319355"/>
            <a:ext cx="8239900" cy="8229600"/>
          </a:xfrm>
          <a:custGeom>
            <a:avLst/>
            <a:gdLst/>
            <a:ahLst/>
            <a:cxnLst/>
            <a:rect r="r" b="b" t="t" l="l"/>
            <a:pathLst>
              <a:path h="8229600" w="8239900">
                <a:moveTo>
                  <a:pt x="0" y="0"/>
                </a:moveTo>
                <a:lnTo>
                  <a:pt x="8239900" y="0"/>
                </a:lnTo>
                <a:lnTo>
                  <a:pt x="82399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-1386147" y="2319355"/>
            <a:ext cx="2249352" cy="1231009"/>
          </a:xfrm>
          <a:custGeom>
            <a:avLst/>
            <a:gdLst/>
            <a:ahLst/>
            <a:cxnLst/>
            <a:rect r="r" b="b" t="t" l="l"/>
            <a:pathLst>
              <a:path h="1231009" w="2249352">
                <a:moveTo>
                  <a:pt x="0" y="0"/>
                </a:moveTo>
                <a:lnTo>
                  <a:pt x="2249351" y="0"/>
                </a:lnTo>
                <a:lnTo>
                  <a:pt x="2249351" y="1231009"/>
                </a:lnTo>
                <a:lnTo>
                  <a:pt x="0" y="123100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-1240521" y="2319355"/>
            <a:ext cx="7277380" cy="6938945"/>
            <a:chOff x="0" y="0"/>
            <a:chExt cx="812800" cy="775001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775001"/>
            </a:xfrm>
            <a:custGeom>
              <a:avLst/>
              <a:gdLst/>
              <a:ahLst/>
              <a:cxnLst/>
              <a:rect r="r" b="b" t="t" l="l"/>
              <a:pathLst>
                <a:path h="775001" w="812800">
                  <a:moveTo>
                    <a:pt x="406400" y="0"/>
                  </a:moveTo>
                  <a:cubicBezTo>
                    <a:pt x="181951" y="0"/>
                    <a:pt x="0" y="173490"/>
                    <a:pt x="0" y="387500"/>
                  </a:cubicBezTo>
                  <a:cubicBezTo>
                    <a:pt x="0" y="601511"/>
                    <a:pt x="181951" y="775001"/>
                    <a:pt x="406400" y="775001"/>
                  </a:cubicBezTo>
                  <a:cubicBezTo>
                    <a:pt x="630849" y="775001"/>
                    <a:pt x="812800" y="601511"/>
                    <a:pt x="812800" y="387500"/>
                  </a:cubicBezTo>
                  <a:cubicBezTo>
                    <a:pt x="812800" y="173490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15506"/>
              <a:ext cx="660400" cy="686838"/>
            </a:xfrm>
            <a:prstGeom prst="rect">
              <a:avLst/>
            </a:prstGeom>
          </p:spPr>
          <p:txBody>
            <a:bodyPr anchor="ctr" rtlCol="false" tIns="44922" lIns="44922" bIns="44922" rIns="44922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-1104168" y="2502343"/>
            <a:ext cx="7004674" cy="6572970"/>
          </a:xfrm>
          <a:custGeom>
            <a:avLst/>
            <a:gdLst/>
            <a:ahLst/>
            <a:cxnLst/>
            <a:rect r="r" b="b" t="t" l="l"/>
            <a:pathLst>
              <a:path h="6572970" w="7004674">
                <a:moveTo>
                  <a:pt x="0" y="0"/>
                </a:moveTo>
                <a:lnTo>
                  <a:pt x="7004674" y="0"/>
                </a:lnTo>
                <a:lnTo>
                  <a:pt x="7004674" y="6572969"/>
                </a:lnTo>
                <a:lnTo>
                  <a:pt x="0" y="657296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1285" r="0" b="-1285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3477770">
            <a:off x="5056692" y="7481852"/>
            <a:ext cx="4539987" cy="4307313"/>
          </a:xfrm>
          <a:custGeom>
            <a:avLst/>
            <a:gdLst/>
            <a:ahLst/>
            <a:cxnLst/>
            <a:rect r="r" b="b" t="t" l="l"/>
            <a:pathLst>
              <a:path h="4307313" w="4539987">
                <a:moveTo>
                  <a:pt x="0" y="0"/>
                </a:moveTo>
                <a:lnTo>
                  <a:pt x="4539987" y="0"/>
                </a:lnTo>
                <a:lnTo>
                  <a:pt x="4539987" y="4307313"/>
                </a:lnTo>
                <a:lnTo>
                  <a:pt x="0" y="430731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5009948" y="9515692"/>
            <a:ext cx="2249352" cy="1231009"/>
          </a:xfrm>
          <a:custGeom>
            <a:avLst/>
            <a:gdLst/>
            <a:ahLst/>
            <a:cxnLst/>
            <a:rect r="r" b="b" t="t" l="l"/>
            <a:pathLst>
              <a:path h="1231009" w="2249352">
                <a:moveTo>
                  <a:pt x="0" y="0"/>
                </a:moveTo>
                <a:lnTo>
                  <a:pt x="2249352" y="0"/>
                </a:lnTo>
                <a:lnTo>
                  <a:pt x="2249352" y="1231008"/>
                </a:lnTo>
                <a:lnTo>
                  <a:pt x="0" y="123100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7081203" y="2310822"/>
            <a:ext cx="9457477" cy="2378875"/>
          </a:xfrm>
          <a:custGeom>
            <a:avLst/>
            <a:gdLst/>
            <a:ahLst/>
            <a:cxnLst/>
            <a:rect r="r" b="b" t="t" l="l"/>
            <a:pathLst>
              <a:path h="2378875" w="9457477">
                <a:moveTo>
                  <a:pt x="0" y="0"/>
                </a:moveTo>
                <a:lnTo>
                  <a:pt x="9457478" y="0"/>
                </a:lnTo>
                <a:lnTo>
                  <a:pt x="9457478" y="2378875"/>
                </a:lnTo>
                <a:lnTo>
                  <a:pt x="0" y="237887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9144000" y="5518875"/>
            <a:ext cx="6652751" cy="3244675"/>
          </a:xfrm>
          <a:custGeom>
            <a:avLst/>
            <a:gdLst/>
            <a:ahLst/>
            <a:cxnLst/>
            <a:rect r="r" b="b" t="t" l="l"/>
            <a:pathLst>
              <a:path h="3244675" w="6652751">
                <a:moveTo>
                  <a:pt x="0" y="0"/>
                </a:moveTo>
                <a:lnTo>
                  <a:pt x="6652751" y="0"/>
                </a:lnTo>
                <a:lnTo>
                  <a:pt x="6652751" y="3244675"/>
                </a:lnTo>
                <a:lnTo>
                  <a:pt x="0" y="324467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1938360" y="928189"/>
            <a:ext cx="3356111" cy="772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89"/>
              </a:lnSpc>
            </a:pPr>
            <a:r>
              <a:rPr lang="en-US" sz="3113">
                <a:solidFill>
                  <a:srgbClr val="FFB000"/>
                </a:solidFill>
                <a:latin typeface="Anton"/>
                <a:ea typeface="Anton"/>
                <a:cs typeface="Anton"/>
                <a:sym typeface="Anton"/>
              </a:rPr>
              <a:t>PIZZA SALES ANALYSIS </a:t>
            </a:r>
          </a:p>
          <a:p>
            <a:pPr algn="l">
              <a:lnSpc>
                <a:spcPts val="2989"/>
              </a:lnSpc>
            </a:pPr>
          </a:p>
        </p:txBody>
      </p:sp>
      <p:sp>
        <p:nvSpPr>
          <p:cNvPr name="TextBox 23" id="23"/>
          <p:cNvSpPr txBox="true"/>
          <p:nvPr/>
        </p:nvSpPr>
        <p:spPr>
          <a:xfrm rot="0">
            <a:off x="11951749" y="1122903"/>
            <a:ext cx="927891" cy="3587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b="true" sz="1999">
                <a:solidFill>
                  <a:srgbClr val="340808"/>
                </a:solidFill>
                <a:latin typeface="Poppins Bold"/>
                <a:ea typeface="Poppins Bold"/>
                <a:cs typeface="Poppins Bold"/>
                <a:sym typeface="Poppins Bold"/>
              </a:rPr>
              <a:t>Home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4185542" y="1122903"/>
            <a:ext cx="927891" cy="358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340808"/>
                </a:solidFill>
                <a:latin typeface="Poppins"/>
                <a:ea typeface="Poppins"/>
                <a:cs typeface="Poppins"/>
                <a:sym typeface="Poppins"/>
              </a:rPr>
              <a:t>About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6446278" y="1094328"/>
            <a:ext cx="8667155" cy="5101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06"/>
              </a:lnSpc>
              <a:spcBef>
                <a:spcPct val="0"/>
              </a:spcBef>
            </a:pPr>
            <a:r>
              <a:rPr lang="en-US" b="true" sz="2790">
                <a:solidFill>
                  <a:srgbClr val="FFB000"/>
                </a:solidFill>
                <a:latin typeface="Poppins Bold"/>
                <a:ea typeface="Poppins Bold"/>
                <a:cs typeface="Poppins Bold"/>
                <a:sym typeface="Poppins Bold"/>
              </a:rPr>
              <a:t>Q1.     Retrieve the total number of orders placed.</a:t>
            </a:r>
          </a:p>
        </p:txBody>
      </p:sp>
      <p:sp>
        <p:nvSpPr>
          <p:cNvPr name="AutoShape 26" id="26"/>
          <p:cNvSpPr/>
          <p:nvPr/>
        </p:nvSpPr>
        <p:spPr>
          <a:xfrm>
            <a:off x="12396645" y="4788097"/>
            <a:ext cx="0" cy="730778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27" id="27"/>
          <p:cNvGrpSpPr/>
          <p:nvPr/>
        </p:nvGrpSpPr>
        <p:grpSpPr>
          <a:xfrm rot="0">
            <a:off x="15165689" y="304642"/>
            <a:ext cx="2486643" cy="892757"/>
            <a:chOff x="0" y="0"/>
            <a:chExt cx="654918" cy="235129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654918" cy="235129"/>
            </a:xfrm>
            <a:custGeom>
              <a:avLst/>
              <a:gdLst/>
              <a:ahLst/>
              <a:cxnLst/>
              <a:rect r="r" b="b" t="t" l="l"/>
              <a:pathLst>
                <a:path h="235129" w="654918">
                  <a:moveTo>
                    <a:pt x="117565" y="0"/>
                  </a:moveTo>
                  <a:lnTo>
                    <a:pt x="537354" y="0"/>
                  </a:lnTo>
                  <a:cubicBezTo>
                    <a:pt x="602283" y="0"/>
                    <a:pt x="654918" y="52635"/>
                    <a:pt x="654918" y="117565"/>
                  </a:cubicBezTo>
                  <a:lnTo>
                    <a:pt x="654918" y="117565"/>
                  </a:lnTo>
                  <a:cubicBezTo>
                    <a:pt x="654918" y="182494"/>
                    <a:pt x="602283" y="235129"/>
                    <a:pt x="537354" y="235129"/>
                  </a:cubicBezTo>
                  <a:lnTo>
                    <a:pt x="117565" y="235129"/>
                  </a:lnTo>
                  <a:cubicBezTo>
                    <a:pt x="52635" y="235129"/>
                    <a:pt x="0" y="182494"/>
                    <a:pt x="0" y="117565"/>
                  </a:cubicBezTo>
                  <a:lnTo>
                    <a:pt x="0" y="117565"/>
                  </a:lnTo>
                  <a:cubicBezTo>
                    <a:pt x="0" y="52635"/>
                    <a:pt x="52635" y="0"/>
                    <a:pt x="117565" y="0"/>
                  </a:cubicBezTo>
                  <a:close/>
                </a:path>
              </a:pathLst>
            </a:custGeom>
            <a:solidFill>
              <a:srgbClr val="FFB000"/>
            </a:solidFill>
            <a:ln cap="rnd">
              <a:noFill/>
              <a:prstDash val="solid"/>
              <a:round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0" y="-95250"/>
              <a:ext cx="654918" cy="3303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619"/>
                </a:lnSpc>
              </a:pPr>
              <a:r>
                <a:rPr lang="en-US" b="true" sz="3299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BASIC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340808">
                <a:alpha val="100000"/>
              </a:srgbClr>
            </a:gs>
            <a:gs pos="100000">
              <a:srgbClr val="100202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812729" y="-4415216"/>
            <a:ext cx="13673516" cy="13673516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40808">
                    <a:alpha val="100000"/>
                  </a:srgbClr>
                </a:gs>
                <a:gs pos="100000">
                  <a:srgbClr val="100202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-47625"/>
              <a:ext cx="660400" cy="784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 marL="0" indent="0" lvl="0">
                <a:lnSpc>
                  <a:spcPts val="391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738193" y="615504"/>
            <a:ext cx="470115" cy="564548"/>
          </a:xfrm>
          <a:custGeom>
            <a:avLst/>
            <a:gdLst/>
            <a:ahLst/>
            <a:cxnLst/>
            <a:rect r="r" b="b" t="t" l="l"/>
            <a:pathLst>
              <a:path h="564548" w="470115">
                <a:moveTo>
                  <a:pt x="0" y="0"/>
                </a:moveTo>
                <a:lnTo>
                  <a:pt x="470114" y="0"/>
                </a:lnTo>
                <a:lnTo>
                  <a:pt x="470114" y="564549"/>
                </a:lnTo>
                <a:lnTo>
                  <a:pt x="0" y="5645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9400788">
            <a:off x="-2607949" y="1751382"/>
            <a:ext cx="4539987" cy="4307313"/>
          </a:xfrm>
          <a:custGeom>
            <a:avLst/>
            <a:gdLst/>
            <a:ahLst/>
            <a:cxnLst/>
            <a:rect r="r" b="b" t="t" l="l"/>
            <a:pathLst>
              <a:path h="4307313" w="4539987">
                <a:moveTo>
                  <a:pt x="0" y="0"/>
                </a:moveTo>
                <a:lnTo>
                  <a:pt x="4539987" y="0"/>
                </a:lnTo>
                <a:lnTo>
                  <a:pt x="4539987" y="4307312"/>
                </a:lnTo>
                <a:lnTo>
                  <a:pt x="0" y="43073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400110" y="-615504"/>
            <a:ext cx="2249352" cy="1231009"/>
          </a:xfrm>
          <a:custGeom>
            <a:avLst/>
            <a:gdLst/>
            <a:ahLst/>
            <a:cxnLst/>
            <a:rect r="r" b="b" t="t" l="l"/>
            <a:pathLst>
              <a:path h="1231009" w="2249352">
                <a:moveTo>
                  <a:pt x="0" y="0"/>
                </a:moveTo>
                <a:lnTo>
                  <a:pt x="2249351" y="0"/>
                </a:lnTo>
                <a:lnTo>
                  <a:pt x="2249351" y="1231008"/>
                </a:lnTo>
                <a:lnTo>
                  <a:pt x="0" y="123100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6379369" y="8743950"/>
            <a:ext cx="3086100" cy="3086100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000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3680015" y="3217495"/>
            <a:ext cx="10927970" cy="2847317"/>
          </a:xfrm>
          <a:custGeom>
            <a:avLst/>
            <a:gdLst/>
            <a:ahLst/>
            <a:cxnLst/>
            <a:rect r="r" b="b" t="t" l="l"/>
            <a:pathLst>
              <a:path h="2847317" w="10927970">
                <a:moveTo>
                  <a:pt x="0" y="0"/>
                </a:moveTo>
                <a:lnTo>
                  <a:pt x="10927970" y="0"/>
                </a:lnTo>
                <a:lnTo>
                  <a:pt x="10927970" y="2847317"/>
                </a:lnTo>
                <a:lnTo>
                  <a:pt x="0" y="284731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5554263" y="6389786"/>
            <a:ext cx="7179475" cy="3615750"/>
          </a:xfrm>
          <a:custGeom>
            <a:avLst/>
            <a:gdLst/>
            <a:ahLst/>
            <a:cxnLst/>
            <a:rect r="r" b="b" t="t" l="l"/>
            <a:pathLst>
              <a:path h="3615750" w="7179475">
                <a:moveTo>
                  <a:pt x="0" y="0"/>
                </a:moveTo>
                <a:lnTo>
                  <a:pt x="7179474" y="0"/>
                </a:lnTo>
                <a:lnTo>
                  <a:pt x="7179474" y="3615750"/>
                </a:lnTo>
                <a:lnTo>
                  <a:pt x="0" y="361575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1951749" y="1122903"/>
            <a:ext cx="927891" cy="3587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b="true" sz="1999">
                <a:solidFill>
                  <a:srgbClr val="340808"/>
                </a:solidFill>
                <a:latin typeface="Poppins Bold"/>
                <a:ea typeface="Poppins Bold"/>
                <a:cs typeface="Poppins Bold"/>
                <a:sym typeface="Poppins Bold"/>
              </a:rPr>
              <a:t>Home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422490" y="727175"/>
            <a:ext cx="5214580" cy="4078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7"/>
              </a:lnSpc>
            </a:pPr>
            <a:r>
              <a:rPr lang="en-US" sz="3133">
                <a:solidFill>
                  <a:srgbClr val="FFB000"/>
                </a:solidFill>
                <a:latin typeface="Anton"/>
                <a:ea typeface="Anton"/>
                <a:cs typeface="Anton"/>
                <a:sym typeface="Anton"/>
              </a:rPr>
              <a:t>PIZZA SALES ANALYSIS 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044857" y="2101839"/>
            <a:ext cx="12198287" cy="5536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17"/>
              </a:lnSpc>
              <a:spcBef>
                <a:spcPct val="0"/>
              </a:spcBef>
            </a:pPr>
            <a:r>
              <a:rPr lang="en-US" b="true" sz="3155">
                <a:solidFill>
                  <a:srgbClr val="FFB000"/>
                </a:solidFill>
                <a:latin typeface="Poppins Bold"/>
                <a:ea typeface="Poppins Bold"/>
                <a:cs typeface="Poppins Bold"/>
                <a:sym typeface="Poppins Bold"/>
              </a:rPr>
              <a:t>Q2.  Calculate the total revenue generated from pizza sales.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15146639" y="304642"/>
            <a:ext cx="2486643" cy="892757"/>
            <a:chOff x="0" y="0"/>
            <a:chExt cx="654918" cy="235129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654918" cy="235129"/>
            </a:xfrm>
            <a:custGeom>
              <a:avLst/>
              <a:gdLst/>
              <a:ahLst/>
              <a:cxnLst/>
              <a:rect r="r" b="b" t="t" l="l"/>
              <a:pathLst>
                <a:path h="235129" w="654918">
                  <a:moveTo>
                    <a:pt x="117565" y="0"/>
                  </a:moveTo>
                  <a:lnTo>
                    <a:pt x="537354" y="0"/>
                  </a:lnTo>
                  <a:cubicBezTo>
                    <a:pt x="602283" y="0"/>
                    <a:pt x="654918" y="52635"/>
                    <a:pt x="654918" y="117565"/>
                  </a:cubicBezTo>
                  <a:lnTo>
                    <a:pt x="654918" y="117565"/>
                  </a:lnTo>
                  <a:cubicBezTo>
                    <a:pt x="654918" y="182494"/>
                    <a:pt x="602283" y="235129"/>
                    <a:pt x="537354" y="235129"/>
                  </a:cubicBezTo>
                  <a:lnTo>
                    <a:pt x="117565" y="235129"/>
                  </a:lnTo>
                  <a:cubicBezTo>
                    <a:pt x="52635" y="235129"/>
                    <a:pt x="0" y="182494"/>
                    <a:pt x="0" y="117565"/>
                  </a:cubicBezTo>
                  <a:lnTo>
                    <a:pt x="0" y="117565"/>
                  </a:lnTo>
                  <a:cubicBezTo>
                    <a:pt x="0" y="52635"/>
                    <a:pt x="52635" y="0"/>
                    <a:pt x="117565" y="0"/>
                  </a:cubicBezTo>
                  <a:close/>
                </a:path>
              </a:pathLst>
            </a:custGeom>
            <a:solidFill>
              <a:srgbClr val="FFB000"/>
            </a:solidFill>
            <a:ln cap="rnd">
              <a:noFill/>
              <a:prstDash val="solid"/>
              <a:round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-95250"/>
              <a:ext cx="654918" cy="3303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619"/>
                </a:lnSpc>
              </a:pPr>
              <a:r>
                <a:rPr lang="en-US" b="true" sz="3299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BASIC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340808">
                <a:alpha val="100000"/>
              </a:srgbClr>
            </a:gs>
            <a:gs pos="100000">
              <a:srgbClr val="100202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812729" y="-4415216"/>
            <a:ext cx="13673516" cy="13673516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40808">
                    <a:alpha val="100000"/>
                  </a:srgbClr>
                </a:gs>
                <a:gs pos="100000">
                  <a:srgbClr val="100202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101629" y="851989"/>
            <a:ext cx="449435" cy="539715"/>
          </a:xfrm>
          <a:custGeom>
            <a:avLst/>
            <a:gdLst/>
            <a:ahLst/>
            <a:cxnLst/>
            <a:rect r="r" b="b" t="t" l="l"/>
            <a:pathLst>
              <a:path h="539715" w="449435">
                <a:moveTo>
                  <a:pt x="0" y="0"/>
                </a:moveTo>
                <a:lnTo>
                  <a:pt x="449435" y="0"/>
                </a:lnTo>
                <a:lnTo>
                  <a:pt x="449435" y="539715"/>
                </a:lnTo>
                <a:lnTo>
                  <a:pt x="0" y="5397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6379369" y="8743950"/>
            <a:ext cx="3086100" cy="3086100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00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5009948" y="9515692"/>
            <a:ext cx="2249352" cy="1231009"/>
          </a:xfrm>
          <a:custGeom>
            <a:avLst/>
            <a:gdLst/>
            <a:ahLst/>
            <a:cxnLst/>
            <a:rect r="r" b="b" t="t" l="l"/>
            <a:pathLst>
              <a:path h="1231009" w="2249352">
                <a:moveTo>
                  <a:pt x="0" y="0"/>
                </a:moveTo>
                <a:lnTo>
                  <a:pt x="2249352" y="0"/>
                </a:lnTo>
                <a:lnTo>
                  <a:pt x="2249352" y="1231008"/>
                </a:lnTo>
                <a:lnTo>
                  <a:pt x="0" y="12310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5302405">
            <a:off x="-1609206" y="7706530"/>
            <a:ext cx="4539987" cy="4307313"/>
          </a:xfrm>
          <a:custGeom>
            <a:avLst/>
            <a:gdLst/>
            <a:ahLst/>
            <a:cxnLst/>
            <a:rect r="r" b="b" t="t" l="l"/>
            <a:pathLst>
              <a:path h="4307313" w="4539987">
                <a:moveTo>
                  <a:pt x="0" y="0"/>
                </a:moveTo>
                <a:lnTo>
                  <a:pt x="4539987" y="0"/>
                </a:lnTo>
                <a:lnTo>
                  <a:pt x="4539987" y="4307313"/>
                </a:lnTo>
                <a:lnTo>
                  <a:pt x="0" y="430731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6400110" y="-615504"/>
            <a:ext cx="2249352" cy="1231009"/>
          </a:xfrm>
          <a:custGeom>
            <a:avLst/>
            <a:gdLst/>
            <a:ahLst/>
            <a:cxnLst/>
            <a:rect r="r" b="b" t="t" l="l"/>
            <a:pathLst>
              <a:path h="1231009" w="2249352">
                <a:moveTo>
                  <a:pt x="0" y="0"/>
                </a:moveTo>
                <a:lnTo>
                  <a:pt x="2249351" y="0"/>
                </a:lnTo>
                <a:lnTo>
                  <a:pt x="2249351" y="1231008"/>
                </a:lnTo>
                <a:lnTo>
                  <a:pt x="0" y="12310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551064" y="3485317"/>
            <a:ext cx="9069244" cy="3316365"/>
          </a:xfrm>
          <a:custGeom>
            <a:avLst/>
            <a:gdLst/>
            <a:ahLst/>
            <a:cxnLst/>
            <a:rect r="r" b="b" t="t" l="l"/>
            <a:pathLst>
              <a:path h="3316365" w="9069244">
                <a:moveTo>
                  <a:pt x="0" y="0"/>
                </a:moveTo>
                <a:lnTo>
                  <a:pt x="9069244" y="0"/>
                </a:lnTo>
                <a:lnTo>
                  <a:pt x="9069244" y="3316366"/>
                </a:lnTo>
                <a:lnTo>
                  <a:pt x="0" y="331636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0534812" y="6762068"/>
            <a:ext cx="6003869" cy="2496232"/>
          </a:xfrm>
          <a:custGeom>
            <a:avLst/>
            <a:gdLst/>
            <a:ahLst/>
            <a:cxnLst/>
            <a:rect r="r" b="b" t="t" l="l"/>
            <a:pathLst>
              <a:path h="2496232" w="6003869">
                <a:moveTo>
                  <a:pt x="0" y="0"/>
                </a:moveTo>
                <a:lnTo>
                  <a:pt x="6003869" y="0"/>
                </a:lnTo>
                <a:lnTo>
                  <a:pt x="6003869" y="2496232"/>
                </a:lnTo>
                <a:lnTo>
                  <a:pt x="0" y="249623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  <a:ln cap="rnd">
            <a:noFill/>
            <a:prstDash val="lgDash"/>
            <a:round/>
          </a:ln>
        </p:spPr>
      </p:sp>
      <p:sp>
        <p:nvSpPr>
          <p:cNvPr name="TextBox 14" id="14"/>
          <p:cNvSpPr txBox="true"/>
          <p:nvPr/>
        </p:nvSpPr>
        <p:spPr>
          <a:xfrm rot="0">
            <a:off x="5788450" y="2497742"/>
            <a:ext cx="6711101" cy="4468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13"/>
              </a:lnSpc>
              <a:spcBef>
                <a:spcPct val="0"/>
              </a:spcBef>
            </a:pPr>
            <a:r>
              <a:rPr lang="en-US" sz="3451">
                <a:solidFill>
                  <a:srgbClr val="FFB000"/>
                </a:solidFill>
                <a:latin typeface="Anton"/>
                <a:ea typeface="Anton"/>
                <a:cs typeface="Anton"/>
                <a:sym typeface="Anton"/>
              </a:rPr>
              <a:t>Q3. IDENTIFY THE HIGHEST-PRICED PIZZA.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938360" y="928189"/>
            <a:ext cx="3356111" cy="772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89"/>
              </a:lnSpc>
            </a:pPr>
            <a:r>
              <a:rPr lang="en-US" sz="3113">
                <a:solidFill>
                  <a:srgbClr val="FFB000"/>
                </a:solidFill>
                <a:latin typeface="Anton"/>
                <a:ea typeface="Anton"/>
                <a:cs typeface="Anton"/>
                <a:sym typeface="Anton"/>
              </a:rPr>
              <a:t>PIZZA SALES ANALYSIS </a:t>
            </a:r>
          </a:p>
          <a:p>
            <a:pPr algn="l">
              <a:lnSpc>
                <a:spcPts val="2989"/>
              </a:lnSpc>
            </a:pPr>
          </a:p>
        </p:txBody>
      </p:sp>
      <p:grpSp>
        <p:nvGrpSpPr>
          <p:cNvPr name="Group 16" id="16"/>
          <p:cNvGrpSpPr/>
          <p:nvPr/>
        </p:nvGrpSpPr>
        <p:grpSpPr>
          <a:xfrm rot="0">
            <a:off x="15146639" y="304642"/>
            <a:ext cx="2486643" cy="892757"/>
            <a:chOff x="0" y="0"/>
            <a:chExt cx="654918" cy="235129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654918" cy="235129"/>
            </a:xfrm>
            <a:custGeom>
              <a:avLst/>
              <a:gdLst/>
              <a:ahLst/>
              <a:cxnLst/>
              <a:rect r="r" b="b" t="t" l="l"/>
              <a:pathLst>
                <a:path h="235129" w="654918">
                  <a:moveTo>
                    <a:pt x="117565" y="0"/>
                  </a:moveTo>
                  <a:lnTo>
                    <a:pt x="537354" y="0"/>
                  </a:lnTo>
                  <a:cubicBezTo>
                    <a:pt x="602283" y="0"/>
                    <a:pt x="654918" y="52635"/>
                    <a:pt x="654918" y="117565"/>
                  </a:cubicBezTo>
                  <a:lnTo>
                    <a:pt x="654918" y="117565"/>
                  </a:lnTo>
                  <a:cubicBezTo>
                    <a:pt x="654918" y="182494"/>
                    <a:pt x="602283" y="235129"/>
                    <a:pt x="537354" y="235129"/>
                  </a:cubicBezTo>
                  <a:lnTo>
                    <a:pt x="117565" y="235129"/>
                  </a:lnTo>
                  <a:cubicBezTo>
                    <a:pt x="52635" y="235129"/>
                    <a:pt x="0" y="182494"/>
                    <a:pt x="0" y="117565"/>
                  </a:cubicBezTo>
                  <a:lnTo>
                    <a:pt x="0" y="117565"/>
                  </a:lnTo>
                  <a:cubicBezTo>
                    <a:pt x="0" y="52635"/>
                    <a:pt x="52635" y="0"/>
                    <a:pt x="117565" y="0"/>
                  </a:cubicBezTo>
                  <a:close/>
                </a:path>
              </a:pathLst>
            </a:custGeom>
            <a:solidFill>
              <a:srgbClr val="FFB000"/>
            </a:solidFill>
            <a:ln cap="rnd">
              <a:noFill/>
              <a:prstDash val="solid"/>
              <a:round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-95250"/>
              <a:ext cx="654918" cy="3303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619"/>
                </a:lnSpc>
              </a:pPr>
              <a:r>
                <a:rPr lang="en-US" b="true" sz="3299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BASIC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340808">
                <a:alpha val="100000"/>
              </a:srgbClr>
            </a:gs>
            <a:gs pos="100000">
              <a:srgbClr val="100202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580726"/>
            <a:ext cx="496571" cy="596319"/>
          </a:xfrm>
          <a:custGeom>
            <a:avLst/>
            <a:gdLst/>
            <a:ahLst/>
            <a:cxnLst/>
            <a:rect r="r" b="b" t="t" l="l"/>
            <a:pathLst>
              <a:path h="596319" w="496571">
                <a:moveTo>
                  <a:pt x="0" y="0"/>
                </a:moveTo>
                <a:lnTo>
                  <a:pt x="496571" y="0"/>
                </a:lnTo>
                <a:lnTo>
                  <a:pt x="496571" y="596319"/>
                </a:lnTo>
                <a:lnTo>
                  <a:pt x="0" y="5963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668167" y="6679331"/>
            <a:ext cx="10351125" cy="9869745"/>
            <a:chOff x="0" y="0"/>
            <a:chExt cx="812800" cy="77500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775001"/>
            </a:xfrm>
            <a:custGeom>
              <a:avLst/>
              <a:gdLst/>
              <a:ahLst/>
              <a:cxnLst/>
              <a:rect r="r" b="b" t="t" l="l"/>
              <a:pathLst>
                <a:path h="775001" w="812800">
                  <a:moveTo>
                    <a:pt x="406400" y="0"/>
                  </a:moveTo>
                  <a:cubicBezTo>
                    <a:pt x="181951" y="0"/>
                    <a:pt x="0" y="173490"/>
                    <a:pt x="0" y="387500"/>
                  </a:cubicBezTo>
                  <a:cubicBezTo>
                    <a:pt x="0" y="601511"/>
                    <a:pt x="181951" y="775001"/>
                    <a:pt x="406400" y="775001"/>
                  </a:cubicBezTo>
                  <a:cubicBezTo>
                    <a:pt x="630849" y="775001"/>
                    <a:pt x="812800" y="601511"/>
                    <a:pt x="812800" y="387500"/>
                  </a:cubicBezTo>
                  <a:cubicBezTo>
                    <a:pt x="812800" y="173490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000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15506"/>
              <a:ext cx="660400" cy="686838"/>
            </a:xfrm>
            <a:prstGeom prst="rect">
              <a:avLst/>
            </a:prstGeom>
          </p:spPr>
          <p:txBody>
            <a:bodyPr anchor="ctr" rtlCol="false" tIns="44922" lIns="44922" bIns="44922" rIns="44922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-2674707" y="4049283"/>
            <a:ext cx="8239900" cy="8229600"/>
          </a:xfrm>
          <a:custGeom>
            <a:avLst/>
            <a:gdLst/>
            <a:ahLst/>
            <a:cxnLst/>
            <a:rect r="r" b="b" t="t" l="l"/>
            <a:pathLst>
              <a:path h="8229600" w="8239900">
                <a:moveTo>
                  <a:pt x="0" y="0"/>
                </a:moveTo>
                <a:lnTo>
                  <a:pt x="8239899" y="0"/>
                </a:lnTo>
                <a:lnTo>
                  <a:pt x="823989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8854437" y="-6571985"/>
            <a:ext cx="13673516" cy="13673516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40808">
                    <a:alpha val="100000"/>
                  </a:srgbClr>
                </a:gs>
                <a:gs pos="100000">
                  <a:srgbClr val="100202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5716250" y="9744075"/>
            <a:ext cx="3086100" cy="3086100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000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-1386147" y="2319355"/>
            <a:ext cx="2249352" cy="1231009"/>
          </a:xfrm>
          <a:custGeom>
            <a:avLst/>
            <a:gdLst/>
            <a:ahLst/>
            <a:cxnLst/>
            <a:rect r="r" b="b" t="t" l="l"/>
            <a:pathLst>
              <a:path h="1231009" w="2249352">
                <a:moveTo>
                  <a:pt x="0" y="0"/>
                </a:moveTo>
                <a:lnTo>
                  <a:pt x="2249351" y="0"/>
                </a:lnTo>
                <a:lnTo>
                  <a:pt x="2249351" y="1231009"/>
                </a:lnTo>
                <a:lnTo>
                  <a:pt x="0" y="123100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5009948" y="9515692"/>
            <a:ext cx="2249352" cy="1231009"/>
          </a:xfrm>
          <a:custGeom>
            <a:avLst/>
            <a:gdLst/>
            <a:ahLst/>
            <a:cxnLst/>
            <a:rect r="r" b="b" t="t" l="l"/>
            <a:pathLst>
              <a:path h="1231009" w="2249352">
                <a:moveTo>
                  <a:pt x="0" y="0"/>
                </a:moveTo>
                <a:lnTo>
                  <a:pt x="2249352" y="0"/>
                </a:lnTo>
                <a:lnTo>
                  <a:pt x="2249352" y="1231008"/>
                </a:lnTo>
                <a:lnTo>
                  <a:pt x="0" y="123100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-2553896" y="4112339"/>
            <a:ext cx="7288383" cy="6769086"/>
          </a:xfrm>
          <a:custGeom>
            <a:avLst/>
            <a:gdLst/>
            <a:ahLst/>
            <a:cxnLst/>
            <a:rect r="r" b="b" t="t" l="l"/>
            <a:pathLst>
              <a:path h="6769086" w="7288383">
                <a:moveTo>
                  <a:pt x="0" y="0"/>
                </a:moveTo>
                <a:lnTo>
                  <a:pt x="7288383" y="0"/>
                </a:lnTo>
                <a:lnTo>
                  <a:pt x="7288383" y="6769085"/>
                </a:lnTo>
                <a:lnTo>
                  <a:pt x="0" y="676908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8363024">
            <a:off x="3513150" y="8926817"/>
            <a:ext cx="3611232" cy="3426156"/>
          </a:xfrm>
          <a:custGeom>
            <a:avLst/>
            <a:gdLst/>
            <a:ahLst/>
            <a:cxnLst/>
            <a:rect r="r" b="b" t="t" l="l"/>
            <a:pathLst>
              <a:path h="3426156" w="3611232">
                <a:moveTo>
                  <a:pt x="0" y="0"/>
                </a:moveTo>
                <a:lnTo>
                  <a:pt x="3611232" y="0"/>
                </a:lnTo>
                <a:lnTo>
                  <a:pt x="3611232" y="3426157"/>
                </a:lnTo>
                <a:lnTo>
                  <a:pt x="0" y="342615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6486824" y="2399065"/>
            <a:ext cx="11020516" cy="3426547"/>
          </a:xfrm>
          <a:custGeom>
            <a:avLst/>
            <a:gdLst/>
            <a:ahLst/>
            <a:cxnLst/>
            <a:rect r="r" b="b" t="t" l="l"/>
            <a:pathLst>
              <a:path h="3426547" w="11020516">
                <a:moveTo>
                  <a:pt x="0" y="0"/>
                </a:moveTo>
                <a:lnTo>
                  <a:pt x="11020515" y="0"/>
                </a:lnTo>
                <a:lnTo>
                  <a:pt x="11020515" y="3426547"/>
                </a:lnTo>
                <a:lnTo>
                  <a:pt x="0" y="342654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0125014" y="7252536"/>
            <a:ext cx="5149180" cy="2491539"/>
          </a:xfrm>
          <a:custGeom>
            <a:avLst/>
            <a:gdLst/>
            <a:ahLst/>
            <a:cxnLst/>
            <a:rect r="r" b="b" t="t" l="l"/>
            <a:pathLst>
              <a:path h="2491539" w="5149180">
                <a:moveTo>
                  <a:pt x="0" y="0"/>
                </a:moveTo>
                <a:lnTo>
                  <a:pt x="5149180" y="0"/>
                </a:lnTo>
                <a:lnTo>
                  <a:pt x="5149180" y="2491539"/>
                </a:lnTo>
                <a:lnTo>
                  <a:pt x="0" y="249153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5805577" y="1407049"/>
            <a:ext cx="9204371" cy="4460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0"/>
              </a:lnSpc>
            </a:pPr>
            <a:r>
              <a:rPr lang="en-US" sz="3448">
                <a:solidFill>
                  <a:srgbClr val="FFB000"/>
                </a:solidFill>
                <a:latin typeface="Anton"/>
                <a:ea typeface="Anton"/>
                <a:cs typeface="Anton"/>
                <a:sym typeface="Anton"/>
              </a:rPr>
              <a:t>Q4. IDENTIFY THE MOST COMMON PIZZA SIZE ORDERED.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651306" y="756038"/>
            <a:ext cx="3356111" cy="772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89"/>
              </a:lnSpc>
            </a:pPr>
            <a:r>
              <a:rPr lang="en-US" sz="3113">
                <a:solidFill>
                  <a:srgbClr val="FFB000"/>
                </a:solidFill>
                <a:latin typeface="Anton"/>
                <a:ea typeface="Anton"/>
                <a:cs typeface="Anton"/>
                <a:sym typeface="Anton"/>
              </a:rPr>
              <a:t>PIZZA SALES ANALYSIS </a:t>
            </a:r>
          </a:p>
          <a:p>
            <a:pPr algn="l">
              <a:lnSpc>
                <a:spcPts val="2989"/>
              </a:lnSpc>
            </a:pPr>
          </a:p>
        </p:txBody>
      </p:sp>
      <p:grpSp>
        <p:nvGrpSpPr>
          <p:cNvPr name="Group 21" id="21"/>
          <p:cNvGrpSpPr/>
          <p:nvPr/>
        </p:nvGrpSpPr>
        <p:grpSpPr>
          <a:xfrm rot="0">
            <a:off x="15146639" y="304642"/>
            <a:ext cx="2486643" cy="892757"/>
            <a:chOff x="0" y="0"/>
            <a:chExt cx="654918" cy="235129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654918" cy="235129"/>
            </a:xfrm>
            <a:custGeom>
              <a:avLst/>
              <a:gdLst/>
              <a:ahLst/>
              <a:cxnLst/>
              <a:rect r="r" b="b" t="t" l="l"/>
              <a:pathLst>
                <a:path h="235129" w="654918">
                  <a:moveTo>
                    <a:pt x="117565" y="0"/>
                  </a:moveTo>
                  <a:lnTo>
                    <a:pt x="537354" y="0"/>
                  </a:lnTo>
                  <a:cubicBezTo>
                    <a:pt x="602283" y="0"/>
                    <a:pt x="654918" y="52635"/>
                    <a:pt x="654918" y="117565"/>
                  </a:cubicBezTo>
                  <a:lnTo>
                    <a:pt x="654918" y="117565"/>
                  </a:lnTo>
                  <a:cubicBezTo>
                    <a:pt x="654918" y="182494"/>
                    <a:pt x="602283" y="235129"/>
                    <a:pt x="537354" y="235129"/>
                  </a:cubicBezTo>
                  <a:lnTo>
                    <a:pt x="117565" y="235129"/>
                  </a:lnTo>
                  <a:cubicBezTo>
                    <a:pt x="52635" y="235129"/>
                    <a:pt x="0" y="182494"/>
                    <a:pt x="0" y="117565"/>
                  </a:cubicBezTo>
                  <a:lnTo>
                    <a:pt x="0" y="117565"/>
                  </a:lnTo>
                  <a:cubicBezTo>
                    <a:pt x="0" y="52635"/>
                    <a:pt x="52635" y="0"/>
                    <a:pt x="117565" y="0"/>
                  </a:cubicBezTo>
                  <a:close/>
                </a:path>
              </a:pathLst>
            </a:custGeom>
            <a:solidFill>
              <a:srgbClr val="FFB000"/>
            </a:solidFill>
            <a:ln cap="rnd">
              <a:noFill/>
              <a:prstDash val="solid"/>
              <a:round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0" y="-95250"/>
              <a:ext cx="654918" cy="3303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619"/>
                </a:lnSpc>
              </a:pPr>
              <a:r>
                <a:rPr lang="en-US" b="true" sz="3299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BASIC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340808">
                <a:alpha val="100000"/>
              </a:srgbClr>
            </a:gs>
            <a:gs pos="100000">
              <a:srgbClr val="100202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812729" y="-4415216"/>
            <a:ext cx="13673516" cy="13673516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40808">
                    <a:alpha val="100000"/>
                  </a:srgbClr>
                </a:gs>
                <a:gs pos="100000">
                  <a:srgbClr val="100202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-47625"/>
              <a:ext cx="660400" cy="784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 marL="0" indent="0" lvl="0">
                <a:lnSpc>
                  <a:spcPts val="391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154735" y="941930"/>
            <a:ext cx="449435" cy="539715"/>
          </a:xfrm>
          <a:custGeom>
            <a:avLst/>
            <a:gdLst/>
            <a:ahLst/>
            <a:cxnLst/>
            <a:rect r="r" b="b" t="t" l="l"/>
            <a:pathLst>
              <a:path h="539715" w="449435">
                <a:moveTo>
                  <a:pt x="0" y="0"/>
                </a:moveTo>
                <a:lnTo>
                  <a:pt x="449436" y="0"/>
                </a:lnTo>
                <a:lnTo>
                  <a:pt x="449436" y="539715"/>
                </a:lnTo>
                <a:lnTo>
                  <a:pt x="0" y="5397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6379369" y="8743950"/>
            <a:ext cx="3086100" cy="3086100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00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5009948" y="9515692"/>
            <a:ext cx="2249352" cy="1231009"/>
          </a:xfrm>
          <a:custGeom>
            <a:avLst/>
            <a:gdLst/>
            <a:ahLst/>
            <a:cxnLst/>
            <a:rect r="r" b="b" t="t" l="l"/>
            <a:pathLst>
              <a:path h="1231009" w="2249352">
                <a:moveTo>
                  <a:pt x="0" y="0"/>
                </a:moveTo>
                <a:lnTo>
                  <a:pt x="2249352" y="0"/>
                </a:lnTo>
                <a:lnTo>
                  <a:pt x="2249352" y="1231008"/>
                </a:lnTo>
                <a:lnTo>
                  <a:pt x="0" y="12310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5302405">
            <a:off x="-1609206" y="7706530"/>
            <a:ext cx="4539987" cy="4307313"/>
          </a:xfrm>
          <a:custGeom>
            <a:avLst/>
            <a:gdLst/>
            <a:ahLst/>
            <a:cxnLst/>
            <a:rect r="r" b="b" t="t" l="l"/>
            <a:pathLst>
              <a:path h="4307313" w="4539987">
                <a:moveTo>
                  <a:pt x="0" y="0"/>
                </a:moveTo>
                <a:lnTo>
                  <a:pt x="4539987" y="0"/>
                </a:lnTo>
                <a:lnTo>
                  <a:pt x="4539987" y="4307313"/>
                </a:lnTo>
                <a:lnTo>
                  <a:pt x="0" y="430731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6400110" y="-615504"/>
            <a:ext cx="2249352" cy="1231009"/>
          </a:xfrm>
          <a:custGeom>
            <a:avLst/>
            <a:gdLst/>
            <a:ahLst/>
            <a:cxnLst/>
            <a:rect r="r" b="b" t="t" l="l"/>
            <a:pathLst>
              <a:path h="1231009" w="2249352">
                <a:moveTo>
                  <a:pt x="0" y="0"/>
                </a:moveTo>
                <a:lnTo>
                  <a:pt x="2249351" y="0"/>
                </a:lnTo>
                <a:lnTo>
                  <a:pt x="2249351" y="1231008"/>
                </a:lnTo>
                <a:lnTo>
                  <a:pt x="0" y="12310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8343745" y="7815725"/>
            <a:ext cx="5664969" cy="5261340"/>
          </a:xfrm>
          <a:custGeom>
            <a:avLst/>
            <a:gdLst/>
            <a:ahLst/>
            <a:cxnLst/>
            <a:rect r="r" b="b" t="t" l="l"/>
            <a:pathLst>
              <a:path h="5261340" w="5664969">
                <a:moveTo>
                  <a:pt x="0" y="0"/>
                </a:moveTo>
                <a:lnTo>
                  <a:pt x="5664969" y="0"/>
                </a:lnTo>
                <a:lnTo>
                  <a:pt x="5664969" y="5261340"/>
                </a:lnTo>
                <a:lnTo>
                  <a:pt x="0" y="526134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366286" y="4575702"/>
            <a:ext cx="10025998" cy="2839642"/>
          </a:xfrm>
          <a:custGeom>
            <a:avLst/>
            <a:gdLst/>
            <a:ahLst/>
            <a:cxnLst/>
            <a:rect r="r" b="b" t="t" l="l"/>
            <a:pathLst>
              <a:path h="2839642" w="10025998">
                <a:moveTo>
                  <a:pt x="0" y="0"/>
                </a:moveTo>
                <a:lnTo>
                  <a:pt x="10025998" y="0"/>
                </a:lnTo>
                <a:lnTo>
                  <a:pt x="10025998" y="2839642"/>
                </a:lnTo>
                <a:lnTo>
                  <a:pt x="0" y="283964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1355793" y="4575702"/>
            <a:ext cx="6587389" cy="2939956"/>
          </a:xfrm>
          <a:custGeom>
            <a:avLst/>
            <a:gdLst/>
            <a:ahLst/>
            <a:cxnLst/>
            <a:rect r="r" b="b" t="t" l="l"/>
            <a:pathLst>
              <a:path h="2939956" w="6587389">
                <a:moveTo>
                  <a:pt x="0" y="0"/>
                </a:moveTo>
                <a:lnTo>
                  <a:pt x="6587389" y="0"/>
                </a:lnTo>
                <a:lnTo>
                  <a:pt x="6587389" y="2939957"/>
                </a:lnTo>
                <a:lnTo>
                  <a:pt x="0" y="293995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720688" y="2823535"/>
            <a:ext cx="13676352" cy="5238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b="true" sz="2999">
                <a:solidFill>
                  <a:srgbClr val="FFB000"/>
                </a:solidFill>
                <a:latin typeface="Poppins Bold"/>
                <a:ea typeface="Poppins Bold"/>
                <a:cs typeface="Poppins Bold"/>
                <a:sym typeface="Poppins Bold"/>
              </a:rPr>
              <a:t>Q5. List the t</a:t>
            </a:r>
            <a:r>
              <a:rPr lang="en-US" b="true" sz="2999">
                <a:solidFill>
                  <a:srgbClr val="FFB000"/>
                </a:solidFill>
                <a:latin typeface="Poppins Bold"/>
                <a:ea typeface="Poppins Bold"/>
                <a:cs typeface="Poppins Bold"/>
                <a:sym typeface="Poppins Bold"/>
              </a:rPr>
              <a:t>op 5 most-ordered pizza types along with their quantities.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735750" y="1018130"/>
            <a:ext cx="3356111" cy="772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89"/>
              </a:lnSpc>
            </a:pPr>
            <a:r>
              <a:rPr lang="en-US" sz="3113">
                <a:solidFill>
                  <a:srgbClr val="FFB000"/>
                </a:solidFill>
                <a:latin typeface="Anton"/>
                <a:ea typeface="Anton"/>
                <a:cs typeface="Anton"/>
                <a:sym typeface="Anton"/>
              </a:rPr>
              <a:t>PIZZA SALES ANALYSIS </a:t>
            </a:r>
          </a:p>
          <a:p>
            <a:pPr algn="l">
              <a:lnSpc>
                <a:spcPts val="2989"/>
              </a:lnSpc>
            </a:pPr>
          </a:p>
        </p:txBody>
      </p:sp>
      <p:grpSp>
        <p:nvGrpSpPr>
          <p:cNvPr name="Group 17" id="17"/>
          <p:cNvGrpSpPr/>
          <p:nvPr/>
        </p:nvGrpSpPr>
        <p:grpSpPr>
          <a:xfrm rot="0">
            <a:off x="15146639" y="304642"/>
            <a:ext cx="2486643" cy="892757"/>
            <a:chOff x="0" y="0"/>
            <a:chExt cx="654918" cy="235129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654918" cy="235129"/>
            </a:xfrm>
            <a:custGeom>
              <a:avLst/>
              <a:gdLst/>
              <a:ahLst/>
              <a:cxnLst/>
              <a:rect r="r" b="b" t="t" l="l"/>
              <a:pathLst>
                <a:path h="235129" w="654918">
                  <a:moveTo>
                    <a:pt x="117565" y="0"/>
                  </a:moveTo>
                  <a:lnTo>
                    <a:pt x="537354" y="0"/>
                  </a:lnTo>
                  <a:cubicBezTo>
                    <a:pt x="602283" y="0"/>
                    <a:pt x="654918" y="52635"/>
                    <a:pt x="654918" y="117565"/>
                  </a:cubicBezTo>
                  <a:lnTo>
                    <a:pt x="654918" y="117565"/>
                  </a:lnTo>
                  <a:cubicBezTo>
                    <a:pt x="654918" y="182494"/>
                    <a:pt x="602283" y="235129"/>
                    <a:pt x="537354" y="235129"/>
                  </a:cubicBezTo>
                  <a:lnTo>
                    <a:pt x="117565" y="235129"/>
                  </a:lnTo>
                  <a:cubicBezTo>
                    <a:pt x="52635" y="235129"/>
                    <a:pt x="0" y="182494"/>
                    <a:pt x="0" y="117565"/>
                  </a:cubicBezTo>
                  <a:lnTo>
                    <a:pt x="0" y="117565"/>
                  </a:lnTo>
                  <a:cubicBezTo>
                    <a:pt x="0" y="52635"/>
                    <a:pt x="52635" y="0"/>
                    <a:pt x="117565" y="0"/>
                  </a:cubicBezTo>
                  <a:close/>
                </a:path>
              </a:pathLst>
            </a:custGeom>
            <a:solidFill>
              <a:srgbClr val="FFB000"/>
            </a:solidFill>
            <a:ln cap="rnd">
              <a:noFill/>
              <a:prstDash val="solid"/>
              <a:round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95250"/>
              <a:ext cx="654918" cy="3303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619"/>
                </a:lnSpc>
              </a:pPr>
              <a:r>
                <a:rPr lang="en-US" b="true" sz="3299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BASIC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340808">
                <a:alpha val="100000"/>
              </a:srgbClr>
            </a:gs>
            <a:gs pos="100000">
              <a:srgbClr val="100202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54735" y="941930"/>
            <a:ext cx="449435" cy="539715"/>
          </a:xfrm>
          <a:custGeom>
            <a:avLst/>
            <a:gdLst/>
            <a:ahLst/>
            <a:cxnLst/>
            <a:rect r="r" b="b" t="t" l="l"/>
            <a:pathLst>
              <a:path h="539715" w="449435">
                <a:moveTo>
                  <a:pt x="0" y="0"/>
                </a:moveTo>
                <a:lnTo>
                  <a:pt x="449436" y="0"/>
                </a:lnTo>
                <a:lnTo>
                  <a:pt x="449436" y="539715"/>
                </a:lnTo>
                <a:lnTo>
                  <a:pt x="0" y="5397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668167" y="6679331"/>
            <a:ext cx="10351125" cy="9869745"/>
            <a:chOff x="0" y="0"/>
            <a:chExt cx="812800" cy="77500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775001"/>
            </a:xfrm>
            <a:custGeom>
              <a:avLst/>
              <a:gdLst/>
              <a:ahLst/>
              <a:cxnLst/>
              <a:rect r="r" b="b" t="t" l="l"/>
              <a:pathLst>
                <a:path h="775001" w="812800">
                  <a:moveTo>
                    <a:pt x="406400" y="0"/>
                  </a:moveTo>
                  <a:cubicBezTo>
                    <a:pt x="181951" y="0"/>
                    <a:pt x="0" y="173490"/>
                    <a:pt x="0" y="387500"/>
                  </a:cubicBezTo>
                  <a:cubicBezTo>
                    <a:pt x="0" y="601511"/>
                    <a:pt x="181951" y="775001"/>
                    <a:pt x="406400" y="775001"/>
                  </a:cubicBezTo>
                  <a:cubicBezTo>
                    <a:pt x="630849" y="775001"/>
                    <a:pt x="812800" y="601511"/>
                    <a:pt x="812800" y="387500"/>
                  </a:cubicBezTo>
                  <a:cubicBezTo>
                    <a:pt x="812800" y="173490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000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15506"/>
              <a:ext cx="660400" cy="686838"/>
            </a:xfrm>
            <a:prstGeom prst="rect">
              <a:avLst/>
            </a:prstGeom>
          </p:spPr>
          <p:txBody>
            <a:bodyPr anchor="ctr" rtlCol="false" tIns="44922" lIns="44922" bIns="44922" rIns="44922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8854437" y="-6571985"/>
            <a:ext cx="13673516" cy="13673516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40808">
                    <a:alpha val="100000"/>
                  </a:srgbClr>
                </a:gs>
                <a:gs pos="100000">
                  <a:srgbClr val="100202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5716250" y="9744075"/>
            <a:ext cx="3086100" cy="3086100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000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-1615803" y="675288"/>
            <a:ext cx="2249352" cy="1231009"/>
          </a:xfrm>
          <a:custGeom>
            <a:avLst/>
            <a:gdLst/>
            <a:ahLst/>
            <a:cxnLst/>
            <a:rect r="r" b="b" t="t" l="l"/>
            <a:pathLst>
              <a:path h="1231009" w="2249352">
                <a:moveTo>
                  <a:pt x="0" y="0"/>
                </a:moveTo>
                <a:lnTo>
                  <a:pt x="2249351" y="0"/>
                </a:lnTo>
                <a:lnTo>
                  <a:pt x="2249351" y="1231008"/>
                </a:lnTo>
                <a:lnTo>
                  <a:pt x="0" y="12310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5009948" y="9515692"/>
            <a:ext cx="2249352" cy="1231009"/>
          </a:xfrm>
          <a:custGeom>
            <a:avLst/>
            <a:gdLst/>
            <a:ahLst/>
            <a:cxnLst/>
            <a:rect r="r" b="b" t="t" l="l"/>
            <a:pathLst>
              <a:path h="1231009" w="2249352">
                <a:moveTo>
                  <a:pt x="0" y="0"/>
                </a:moveTo>
                <a:lnTo>
                  <a:pt x="2249352" y="0"/>
                </a:lnTo>
                <a:lnTo>
                  <a:pt x="2249352" y="1231008"/>
                </a:lnTo>
                <a:lnTo>
                  <a:pt x="0" y="12310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-1796290">
            <a:off x="16463112" y="1526518"/>
            <a:ext cx="4539987" cy="4307313"/>
          </a:xfrm>
          <a:custGeom>
            <a:avLst/>
            <a:gdLst/>
            <a:ahLst/>
            <a:cxnLst/>
            <a:rect r="r" b="b" t="t" l="l"/>
            <a:pathLst>
              <a:path h="4307313" w="4539987">
                <a:moveTo>
                  <a:pt x="0" y="0"/>
                </a:moveTo>
                <a:lnTo>
                  <a:pt x="4539987" y="0"/>
                </a:lnTo>
                <a:lnTo>
                  <a:pt x="4539987" y="4307312"/>
                </a:lnTo>
                <a:lnTo>
                  <a:pt x="0" y="430731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633548" y="3680174"/>
            <a:ext cx="9506142" cy="2808969"/>
          </a:xfrm>
          <a:custGeom>
            <a:avLst/>
            <a:gdLst/>
            <a:ahLst/>
            <a:cxnLst/>
            <a:rect r="r" b="b" t="t" l="l"/>
            <a:pathLst>
              <a:path h="2808969" w="9506142">
                <a:moveTo>
                  <a:pt x="0" y="0"/>
                </a:moveTo>
                <a:lnTo>
                  <a:pt x="9506143" y="0"/>
                </a:lnTo>
                <a:lnTo>
                  <a:pt x="9506143" y="2808969"/>
                </a:lnTo>
                <a:lnTo>
                  <a:pt x="0" y="280896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0387876" y="6210173"/>
            <a:ext cx="7114303" cy="3533902"/>
          </a:xfrm>
          <a:custGeom>
            <a:avLst/>
            <a:gdLst/>
            <a:ahLst/>
            <a:cxnLst/>
            <a:rect r="r" b="b" t="t" l="l"/>
            <a:pathLst>
              <a:path h="3533902" w="7114303">
                <a:moveTo>
                  <a:pt x="0" y="0"/>
                </a:moveTo>
                <a:lnTo>
                  <a:pt x="7114304" y="0"/>
                </a:lnTo>
                <a:lnTo>
                  <a:pt x="7114304" y="3533902"/>
                </a:lnTo>
                <a:lnTo>
                  <a:pt x="0" y="353390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633548" y="2378061"/>
            <a:ext cx="16494811" cy="9739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27"/>
              </a:lnSpc>
              <a:spcBef>
                <a:spcPct val="0"/>
              </a:spcBef>
            </a:pPr>
            <a:r>
              <a:rPr lang="en-US" b="true" sz="2733">
                <a:solidFill>
                  <a:srgbClr val="FFB000"/>
                </a:solidFill>
                <a:latin typeface="Poppins Bold"/>
                <a:ea typeface="Poppins Bold"/>
                <a:cs typeface="Poppins Bold"/>
                <a:sym typeface="Poppins Bold"/>
              </a:rPr>
              <a:t>Q1.  J</a:t>
            </a:r>
            <a:r>
              <a:rPr lang="en-US" b="true" sz="2733">
                <a:solidFill>
                  <a:srgbClr val="FFB000"/>
                </a:solidFill>
                <a:latin typeface="Poppins Bold"/>
                <a:ea typeface="Poppins Bold"/>
                <a:cs typeface="Poppins Bold"/>
                <a:sym typeface="Poppins Bold"/>
              </a:rPr>
              <a:t>oin the necessary tables to find the total quantity of each pizza</a:t>
            </a:r>
          </a:p>
          <a:p>
            <a:pPr algn="ctr">
              <a:lnSpc>
                <a:spcPts val="3827"/>
              </a:lnSpc>
              <a:spcBef>
                <a:spcPct val="0"/>
              </a:spcBef>
            </a:pPr>
            <a:r>
              <a:rPr lang="en-US" b="true" sz="2733">
                <a:solidFill>
                  <a:srgbClr val="FFB000"/>
                </a:solidFill>
                <a:latin typeface="Poppins Bold"/>
                <a:ea typeface="Poppins Bold"/>
                <a:cs typeface="Poppins Bold"/>
                <a:sym typeface="Poppins Bold"/>
              </a:rPr>
              <a:t> category ordered.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793471" y="1018130"/>
            <a:ext cx="3356111" cy="772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89"/>
              </a:lnSpc>
            </a:pPr>
            <a:r>
              <a:rPr lang="en-US" sz="3113">
                <a:solidFill>
                  <a:srgbClr val="FFB000"/>
                </a:solidFill>
                <a:latin typeface="Anton"/>
                <a:ea typeface="Anton"/>
                <a:cs typeface="Anton"/>
                <a:sym typeface="Anton"/>
              </a:rPr>
              <a:t>PIZZA SALES ANALYSIS </a:t>
            </a:r>
          </a:p>
          <a:p>
            <a:pPr algn="l">
              <a:lnSpc>
                <a:spcPts val="2989"/>
              </a:lnSpc>
            </a:pPr>
          </a:p>
        </p:txBody>
      </p:sp>
      <p:grpSp>
        <p:nvGrpSpPr>
          <p:cNvPr name="Group 19" id="19"/>
          <p:cNvGrpSpPr/>
          <p:nvPr/>
        </p:nvGrpSpPr>
        <p:grpSpPr>
          <a:xfrm rot="0">
            <a:off x="14185542" y="495551"/>
            <a:ext cx="3447740" cy="892757"/>
            <a:chOff x="0" y="0"/>
            <a:chExt cx="908047" cy="235129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908047" cy="235129"/>
            </a:xfrm>
            <a:custGeom>
              <a:avLst/>
              <a:gdLst/>
              <a:ahLst/>
              <a:cxnLst/>
              <a:rect r="r" b="b" t="t" l="l"/>
              <a:pathLst>
                <a:path h="235129" w="908047">
                  <a:moveTo>
                    <a:pt x="117565" y="0"/>
                  </a:moveTo>
                  <a:lnTo>
                    <a:pt x="790482" y="0"/>
                  </a:lnTo>
                  <a:cubicBezTo>
                    <a:pt x="855411" y="0"/>
                    <a:pt x="908047" y="52635"/>
                    <a:pt x="908047" y="117565"/>
                  </a:cubicBezTo>
                  <a:lnTo>
                    <a:pt x="908047" y="117565"/>
                  </a:lnTo>
                  <a:cubicBezTo>
                    <a:pt x="908047" y="182494"/>
                    <a:pt x="855411" y="235129"/>
                    <a:pt x="790482" y="235129"/>
                  </a:cubicBezTo>
                  <a:lnTo>
                    <a:pt x="117565" y="235129"/>
                  </a:lnTo>
                  <a:cubicBezTo>
                    <a:pt x="52635" y="235129"/>
                    <a:pt x="0" y="182494"/>
                    <a:pt x="0" y="117565"/>
                  </a:cubicBezTo>
                  <a:lnTo>
                    <a:pt x="0" y="117565"/>
                  </a:lnTo>
                  <a:cubicBezTo>
                    <a:pt x="0" y="52635"/>
                    <a:pt x="52635" y="0"/>
                    <a:pt x="117565" y="0"/>
                  </a:cubicBezTo>
                  <a:close/>
                </a:path>
              </a:pathLst>
            </a:custGeom>
            <a:solidFill>
              <a:srgbClr val="FFB000"/>
            </a:solidFill>
            <a:ln cap="rnd">
              <a:noFill/>
              <a:prstDash val="solid"/>
              <a:round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0" y="-95250"/>
              <a:ext cx="908047" cy="3303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619"/>
                </a:lnSpc>
              </a:pPr>
              <a:r>
                <a:rPr lang="en-US" b="true" sz="3299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INTERMEDIATE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340808">
                <a:alpha val="100000"/>
              </a:srgbClr>
            </a:gs>
            <a:gs pos="100000">
              <a:srgbClr val="100202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812729" y="-4415216"/>
            <a:ext cx="13673516" cy="13673516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40808">
                    <a:alpha val="100000"/>
                  </a:srgbClr>
                </a:gs>
                <a:gs pos="100000">
                  <a:srgbClr val="100202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-47625"/>
              <a:ext cx="660400" cy="784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 marL="0" indent="0" lvl="0">
                <a:lnSpc>
                  <a:spcPts val="391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738193" y="791154"/>
            <a:ext cx="452700" cy="543636"/>
          </a:xfrm>
          <a:custGeom>
            <a:avLst/>
            <a:gdLst/>
            <a:ahLst/>
            <a:cxnLst/>
            <a:rect r="r" b="b" t="t" l="l"/>
            <a:pathLst>
              <a:path h="543636" w="452700">
                <a:moveTo>
                  <a:pt x="0" y="0"/>
                </a:moveTo>
                <a:lnTo>
                  <a:pt x="452700" y="0"/>
                </a:lnTo>
                <a:lnTo>
                  <a:pt x="452700" y="543636"/>
                </a:lnTo>
                <a:lnTo>
                  <a:pt x="0" y="5436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6379369" y="8743950"/>
            <a:ext cx="3086100" cy="3086100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00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6400110" y="-615504"/>
            <a:ext cx="2249352" cy="1231009"/>
          </a:xfrm>
          <a:custGeom>
            <a:avLst/>
            <a:gdLst/>
            <a:ahLst/>
            <a:cxnLst/>
            <a:rect r="r" b="b" t="t" l="l"/>
            <a:pathLst>
              <a:path h="1231009" w="2249352">
                <a:moveTo>
                  <a:pt x="0" y="0"/>
                </a:moveTo>
                <a:lnTo>
                  <a:pt x="2249351" y="0"/>
                </a:lnTo>
                <a:lnTo>
                  <a:pt x="2249351" y="1231008"/>
                </a:lnTo>
                <a:lnTo>
                  <a:pt x="0" y="12310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5302405">
            <a:off x="-1609206" y="7393171"/>
            <a:ext cx="4539987" cy="4307313"/>
          </a:xfrm>
          <a:custGeom>
            <a:avLst/>
            <a:gdLst/>
            <a:ahLst/>
            <a:cxnLst/>
            <a:rect r="r" b="b" t="t" l="l"/>
            <a:pathLst>
              <a:path h="4307313" w="4539987">
                <a:moveTo>
                  <a:pt x="0" y="0"/>
                </a:moveTo>
                <a:lnTo>
                  <a:pt x="4539987" y="0"/>
                </a:lnTo>
                <a:lnTo>
                  <a:pt x="4539987" y="4307313"/>
                </a:lnTo>
                <a:lnTo>
                  <a:pt x="0" y="430731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2149023">
            <a:off x="16018006" y="1863049"/>
            <a:ext cx="4539987" cy="4307313"/>
          </a:xfrm>
          <a:custGeom>
            <a:avLst/>
            <a:gdLst/>
            <a:ahLst/>
            <a:cxnLst/>
            <a:rect r="r" b="b" t="t" l="l"/>
            <a:pathLst>
              <a:path h="4307313" w="4539987">
                <a:moveTo>
                  <a:pt x="0" y="0"/>
                </a:moveTo>
                <a:lnTo>
                  <a:pt x="4539988" y="0"/>
                </a:lnTo>
                <a:lnTo>
                  <a:pt x="4539988" y="4307313"/>
                </a:lnTo>
                <a:lnTo>
                  <a:pt x="0" y="430731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660788" y="4601083"/>
            <a:ext cx="9519573" cy="1531014"/>
          </a:xfrm>
          <a:custGeom>
            <a:avLst/>
            <a:gdLst/>
            <a:ahLst/>
            <a:cxnLst/>
            <a:rect r="r" b="b" t="t" l="l"/>
            <a:pathLst>
              <a:path h="1531014" w="9519573">
                <a:moveTo>
                  <a:pt x="0" y="0"/>
                </a:moveTo>
                <a:lnTo>
                  <a:pt x="9519573" y="0"/>
                </a:lnTo>
                <a:lnTo>
                  <a:pt x="9519573" y="1531014"/>
                </a:lnTo>
                <a:lnTo>
                  <a:pt x="0" y="153101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1245078" y="2421542"/>
            <a:ext cx="4069574" cy="7222717"/>
          </a:xfrm>
          <a:custGeom>
            <a:avLst/>
            <a:gdLst/>
            <a:ahLst/>
            <a:cxnLst/>
            <a:rect r="r" b="b" t="t" l="l"/>
            <a:pathLst>
              <a:path h="7222717" w="4069574">
                <a:moveTo>
                  <a:pt x="0" y="0"/>
                </a:moveTo>
                <a:lnTo>
                  <a:pt x="4069574" y="0"/>
                </a:lnTo>
                <a:lnTo>
                  <a:pt x="4069574" y="7222717"/>
                </a:lnTo>
                <a:lnTo>
                  <a:pt x="0" y="722271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643941" y="1682757"/>
            <a:ext cx="11407387" cy="5285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8"/>
              </a:lnSpc>
              <a:spcBef>
                <a:spcPct val="0"/>
              </a:spcBef>
            </a:pPr>
            <a:r>
              <a:rPr lang="en-US" b="true" sz="2999">
                <a:solidFill>
                  <a:srgbClr val="FFB000"/>
                </a:solidFill>
                <a:latin typeface="Poppins Bold"/>
                <a:ea typeface="Poppins Bold"/>
                <a:cs typeface="Poppins Bold"/>
                <a:sym typeface="Poppins Bold"/>
              </a:rPr>
              <a:t>Q2. Determine the distrib</a:t>
            </a:r>
            <a:r>
              <a:rPr lang="en-US" b="true" sz="2999">
                <a:solidFill>
                  <a:srgbClr val="FFB000"/>
                </a:solidFill>
                <a:latin typeface="Poppins Bold"/>
                <a:ea typeface="Poppins Bold"/>
                <a:cs typeface="Poppins Bold"/>
                <a:sym typeface="Poppins Bold"/>
              </a:rPr>
              <a:t>ution of orders by hour of the day.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99955" y="986822"/>
            <a:ext cx="3356111" cy="772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89"/>
              </a:lnSpc>
            </a:pPr>
            <a:r>
              <a:rPr lang="en-US" sz="3113">
                <a:solidFill>
                  <a:srgbClr val="FFB000"/>
                </a:solidFill>
                <a:latin typeface="Anton"/>
                <a:ea typeface="Anton"/>
                <a:cs typeface="Anton"/>
                <a:sym typeface="Anton"/>
              </a:rPr>
              <a:t>PIZZA SALES ANALYSIS </a:t>
            </a:r>
          </a:p>
          <a:p>
            <a:pPr algn="l">
              <a:lnSpc>
                <a:spcPts val="2989"/>
              </a:lnSpc>
            </a:pPr>
          </a:p>
        </p:txBody>
      </p:sp>
      <p:grpSp>
        <p:nvGrpSpPr>
          <p:cNvPr name="Group 16" id="16"/>
          <p:cNvGrpSpPr/>
          <p:nvPr/>
        </p:nvGrpSpPr>
        <p:grpSpPr>
          <a:xfrm rot="0">
            <a:off x="14351093" y="442033"/>
            <a:ext cx="3571325" cy="892757"/>
            <a:chOff x="0" y="0"/>
            <a:chExt cx="940596" cy="235129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940596" cy="235129"/>
            </a:xfrm>
            <a:custGeom>
              <a:avLst/>
              <a:gdLst/>
              <a:ahLst/>
              <a:cxnLst/>
              <a:rect r="r" b="b" t="t" l="l"/>
              <a:pathLst>
                <a:path h="235129" w="940596">
                  <a:moveTo>
                    <a:pt x="117565" y="0"/>
                  </a:moveTo>
                  <a:lnTo>
                    <a:pt x="823031" y="0"/>
                  </a:lnTo>
                  <a:cubicBezTo>
                    <a:pt x="854211" y="0"/>
                    <a:pt x="884114" y="12386"/>
                    <a:pt x="906162" y="34434"/>
                  </a:cubicBezTo>
                  <a:cubicBezTo>
                    <a:pt x="928210" y="56482"/>
                    <a:pt x="940596" y="86385"/>
                    <a:pt x="940596" y="117565"/>
                  </a:cubicBezTo>
                  <a:lnTo>
                    <a:pt x="940596" y="117565"/>
                  </a:lnTo>
                  <a:cubicBezTo>
                    <a:pt x="940596" y="182494"/>
                    <a:pt x="887961" y="235129"/>
                    <a:pt x="823031" y="235129"/>
                  </a:cubicBezTo>
                  <a:lnTo>
                    <a:pt x="117565" y="235129"/>
                  </a:lnTo>
                  <a:cubicBezTo>
                    <a:pt x="52635" y="235129"/>
                    <a:pt x="0" y="182494"/>
                    <a:pt x="0" y="117565"/>
                  </a:cubicBezTo>
                  <a:lnTo>
                    <a:pt x="0" y="117565"/>
                  </a:lnTo>
                  <a:cubicBezTo>
                    <a:pt x="0" y="52635"/>
                    <a:pt x="52635" y="0"/>
                    <a:pt x="117565" y="0"/>
                  </a:cubicBezTo>
                  <a:close/>
                </a:path>
              </a:pathLst>
            </a:custGeom>
            <a:solidFill>
              <a:srgbClr val="FFB000"/>
            </a:solidFill>
            <a:ln cap="rnd">
              <a:noFill/>
              <a:prstDash val="solid"/>
              <a:round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-95250"/>
              <a:ext cx="940596" cy="3303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619"/>
                </a:lnSpc>
              </a:pPr>
              <a:r>
                <a:rPr lang="en-US" b="true" sz="3299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INTERMEDIATE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DAGj8bnENvA</dc:identifier>
  <dcterms:modified xsi:type="dcterms:W3CDTF">2011-08-01T06:04:30Z</dcterms:modified>
  <cp:revision>1</cp:revision>
  <dc:title>Brown Yellow Modern Bold Pizza Restaurant Presentation</dc:title>
</cp:coreProperties>
</file>